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8"/>
  </p:notesMasterIdLst>
  <p:sldIdLst>
    <p:sldId id="256" r:id="rId2"/>
    <p:sldId id="266" r:id="rId3"/>
    <p:sldId id="257" r:id="rId4"/>
    <p:sldId id="279" r:id="rId5"/>
    <p:sldId id="263" r:id="rId6"/>
    <p:sldId id="264" r:id="rId7"/>
    <p:sldId id="265" r:id="rId8"/>
    <p:sldId id="267" r:id="rId9"/>
    <p:sldId id="294" r:id="rId10"/>
    <p:sldId id="290" r:id="rId11"/>
    <p:sldId id="269" r:id="rId12"/>
    <p:sldId id="270" r:id="rId13"/>
    <p:sldId id="272" r:id="rId14"/>
    <p:sldId id="273" r:id="rId15"/>
    <p:sldId id="275" r:id="rId16"/>
    <p:sldId id="282" r:id="rId17"/>
    <p:sldId id="283" r:id="rId18"/>
    <p:sldId id="289" r:id="rId19"/>
    <p:sldId id="281" r:id="rId20"/>
    <p:sldId id="284" r:id="rId21"/>
    <p:sldId id="285" r:id="rId22"/>
    <p:sldId id="286" r:id="rId23"/>
    <p:sldId id="292" r:id="rId24"/>
    <p:sldId id="291" r:id="rId25"/>
    <p:sldId id="288" r:id="rId26"/>
    <p:sldId id="293" r:id="rId27"/>
  </p:sldIdLst>
  <p:sldSz cx="12192000" cy="6858000"/>
  <p:notesSz cx="6858000" cy="9144000"/>
  <p:defaultText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F00"/>
    <a:srgbClr val="1560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5"/>
    <p:restoredTop sz="94716"/>
  </p:normalViewPr>
  <p:slideViewPr>
    <p:cSldViewPr snapToGrid="0">
      <p:cViewPr varScale="1">
        <p:scale>
          <a:sx n="143" d="100"/>
          <a:sy n="143" d="100"/>
        </p:scale>
        <p:origin x="22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F0EBEA-7B8C-DD4F-9A7F-45856C41F262}" type="datetimeFigureOut">
              <a:rPr lang="it-IT" smtClean="0"/>
              <a:t>02/05/24</a:t>
            </a:fld>
            <a:endParaRPr lang="it-IT"/>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615352-AC9B-5D4E-A602-EE1EACAAE056}" type="slidenum">
              <a:rPr lang="it-IT" smtClean="0"/>
              <a:t>‹N›</a:t>
            </a:fld>
            <a:endParaRPr lang="it-IT"/>
          </a:p>
        </p:txBody>
      </p:sp>
    </p:spTree>
    <p:extLst>
      <p:ext uri="{BB962C8B-B14F-4D97-AF65-F5344CB8AC3E}">
        <p14:creationId xmlns:p14="http://schemas.microsoft.com/office/powerpoint/2010/main" val="8925063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6</a:t>
            </a:fld>
            <a:endParaRPr lang="it-IT"/>
          </a:p>
        </p:txBody>
      </p:sp>
    </p:spTree>
    <p:extLst>
      <p:ext uri="{BB962C8B-B14F-4D97-AF65-F5344CB8AC3E}">
        <p14:creationId xmlns:p14="http://schemas.microsoft.com/office/powerpoint/2010/main" val="31858689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18</a:t>
            </a:fld>
            <a:endParaRPr lang="it-IT"/>
          </a:p>
        </p:txBody>
      </p:sp>
    </p:spTree>
    <p:extLst>
      <p:ext uri="{BB962C8B-B14F-4D97-AF65-F5344CB8AC3E}">
        <p14:creationId xmlns:p14="http://schemas.microsoft.com/office/powerpoint/2010/main" val="2704390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19</a:t>
            </a:fld>
            <a:endParaRPr lang="it-IT"/>
          </a:p>
        </p:txBody>
      </p:sp>
    </p:spTree>
    <p:extLst>
      <p:ext uri="{BB962C8B-B14F-4D97-AF65-F5344CB8AC3E}">
        <p14:creationId xmlns:p14="http://schemas.microsoft.com/office/powerpoint/2010/main" val="34490861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20</a:t>
            </a:fld>
            <a:endParaRPr lang="it-IT"/>
          </a:p>
        </p:txBody>
      </p:sp>
    </p:spTree>
    <p:extLst>
      <p:ext uri="{BB962C8B-B14F-4D97-AF65-F5344CB8AC3E}">
        <p14:creationId xmlns:p14="http://schemas.microsoft.com/office/powerpoint/2010/main" val="33221496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21</a:t>
            </a:fld>
            <a:endParaRPr lang="it-IT"/>
          </a:p>
        </p:txBody>
      </p:sp>
    </p:spTree>
    <p:extLst>
      <p:ext uri="{BB962C8B-B14F-4D97-AF65-F5344CB8AC3E}">
        <p14:creationId xmlns:p14="http://schemas.microsoft.com/office/powerpoint/2010/main" val="160148457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22</a:t>
            </a:fld>
            <a:endParaRPr lang="it-IT"/>
          </a:p>
        </p:txBody>
      </p:sp>
    </p:spTree>
    <p:extLst>
      <p:ext uri="{BB962C8B-B14F-4D97-AF65-F5344CB8AC3E}">
        <p14:creationId xmlns:p14="http://schemas.microsoft.com/office/powerpoint/2010/main" val="18960386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23</a:t>
            </a:fld>
            <a:endParaRPr lang="it-IT"/>
          </a:p>
        </p:txBody>
      </p:sp>
    </p:spTree>
    <p:extLst>
      <p:ext uri="{BB962C8B-B14F-4D97-AF65-F5344CB8AC3E}">
        <p14:creationId xmlns:p14="http://schemas.microsoft.com/office/powerpoint/2010/main" val="4231161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24</a:t>
            </a:fld>
            <a:endParaRPr lang="it-IT"/>
          </a:p>
        </p:txBody>
      </p:sp>
    </p:spTree>
    <p:extLst>
      <p:ext uri="{BB962C8B-B14F-4D97-AF65-F5344CB8AC3E}">
        <p14:creationId xmlns:p14="http://schemas.microsoft.com/office/powerpoint/2010/main" val="514516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25</a:t>
            </a:fld>
            <a:endParaRPr lang="it-IT"/>
          </a:p>
        </p:txBody>
      </p:sp>
    </p:spTree>
    <p:extLst>
      <p:ext uri="{BB962C8B-B14F-4D97-AF65-F5344CB8AC3E}">
        <p14:creationId xmlns:p14="http://schemas.microsoft.com/office/powerpoint/2010/main" val="244426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26</a:t>
            </a:fld>
            <a:endParaRPr lang="it-IT"/>
          </a:p>
        </p:txBody>
      </p:sp>
    </p:spTree>
    <p:extLst>
      <p:ext uri="{BB962C8B-B14F-4D97-AF65-F5344CB8AC3E}">
        <p14:creationId xmlns:p14="http://schemas.microsoft.com/office/powerpoint/2010/main" val="25116258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10</a:t>
            </a:fld>
            <a:endParaRPr lang="it-IT"/>
          </a:p>
        </p:txBody>
      </p:sp>
    </p:spTree>
    <p:extLst>
      <p:ext uri="{BB962C8B-B14F-4D97-AF65-F5344CB8AC3E}">
        <p14:creationId xmlns:p14="http://schemas.microsoft.com/office/powerpoint/2010/main" val="18705111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11</a:t>
            </a:fld>
            <a:endParaRPr lang="it-IT"/>
          </a:p>
        </p:txBody>
      </p:sp>
    </p:spTree>
    <p:extLst>
      <p:ext uri="{BB962C8B-B14F-4D97-AF65-F5344CB8AC3E}">
        <p14:creationId xmlns:p14="http://schemas.microsoft.com/office/powerpoint/2010/main" val="32763579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12</a:t>
            </a:fld>
            <a:endParaRPr lang="it-IT"/>
          </a:p>
        </p:txBody>
      </p:sp>
    </p:spTree>
    <p:extLst>
      <p:ext uri="{BB962C8B-B14F-4D97-AF65-F5344CB8AC3E}">
        <p14:creationId xmlns:p14="http://schemas.microsoft.com/office/powerpoint/2010/main" val="42685944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13</a:t>
            </a:fld>
            <a:endParaRPr lang="it-IT"/>
          </a:p>
        </p:txBody>
      </p:sp>
    </p:spTree>
    <p:extLst>
      <p:ext uri="{BB962C8B-B14F-4D97-AF65-F5344CB8AC3E}">
        <p14:creationId xmlns:p14="http://schemas.microsoft.com/office/powerpoint/2010/main" val="18524996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14</a:t>
            </a:fld>
            <a:endParaRPr lang="it-IT"/>
          </a:p>
        </p:txBody>
      </p:sp>
    </p:spTree>
    <p:extLst>
      <p:ext uri="{BB962C8B-B14F-4D97-AF65-F5344CB8AC3E}">
        <p14:creationId xmlns:p14="http://schemas.microsoft.com/office/powerpoint/2010/main" val="2148826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15</a:t>
            </a:fld>
            <a:endParaRPr lang="it-IT"/>
          </a:p>
        </p:txBody>
      </p:sp>
    </p:spTree>
    <p:extLst>
      <p:ext uri="{BB962C8B-B14F-4D97-AF65-F5344CB8AC3E}">
        <p14:creationId xmlns:p14="http://schemas.microsoft.com/office/powerpoint/2010/main" val="2330166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16</a:t>
            </a:fld>
            <a:endParaRPr lang="it-IT"/>
          </a:p>
        </p:txBody>
      </p:sp>
    </p:spTree>
    <p:extLst>
      <p:ext uri="{BB962C8B-B14F-4D97-AF65-F5344CB8AC3E}">
        <p14:creationId xmlns:p14="http://schemas.microsoft.com/office/powerpoint/2010/main" val="34627741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5"/>
          </p:nvPr>
        </p:nvSpPr>
        <p:spPr/>
        <p:txBody>
          <a:bodyPr/>
          <a:lstStyle/>
          <a:p>
            <a:fld id="{A3615352-AC9B-5D4E-A602-EE1EACAAE056}" type="slidenum">
              <a:rPr lang="it-IT" smtClean="0"/>
              <a:t>17</a:t>
            </a:fld>
            <a:endParaRPr lang="it-IT"/>
          </a:p>
        </p:txBody>
      </p:sp>
    </p:spTree>
    <p:extLst>
      <p:ext uri="{BB962C8B-B14F-4D97-AF65-F5344CB8AC3E}">
        <p14:creationId xmlns:p14="http://schemas.microsoft.com/office/powerpoint/2010/main" val="3632132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4813A307-1C80-7C3A-CF15-06723A67170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p>
        </p:txBody>
      </p:sp>
      <p:sp>
        <p:nvSpPr>
          <p:cNvPr id="3" name="Sottotitolo 2">
            <a:extLst>
              <a:ext uri="{FF2B5EF4-FFF2-40B4-BE49-F238E27FC236}">
                <a16:creationId xmlns:a16="http://schemas.microsoft.com/office/drawing/2014/main" id="{3C1F2AA4-2CF7-F278-8383-1E72350FCE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p>
        </p:txBody>
      </p:sp>
      <p:sp>
        <p:nvSpPr>
          <p:cNvPr id="4" name="Segnaposto data 3">
            <a:extLst>
              <a:ext uri="{FF2B5EF4-FFF2-40B4-BE49-F238E27FC236}">
                <a16:creationId xmlns:a16="http://schemas.microsoft.com/office/drawing/2014/main" id="{4EAB3713-97A9-3BBE-1468-347243ACC287}"/>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5" name="Segnaposto piè di pagina 4">
            <a:extLst>
              <a:ext uri="{FF2B5EF4-FFF2-40B4-BE49-F238E27FC236}">
                <a16:creationId xmlns:a16="http://schemas.microsoft.com/office/drawing/2014/main" id="{9E4851FA-E66B-9815-7CE7-1689DEDF97F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7326B572-D797-ADBF-168F-22E8149E3910}"/>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788023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82EE571-FF7A-D322-D3CE-F86186989F0E}"/>
              </a:ext>
            </a:extLst>
          </p:cNvPr>
          <p:cNvSpPr>
            <a:spLocks noGrp="1"/>
          </p:cNvSpPr>
          <p:nvPr>
            <p:ph type="title"/>
          </p:nvPr>
        </p:nvSpPr>
        <p:spPr/>
        <p:txBody>
          <a:bodyPr/>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590915A1-33E8-B03E-0EAC-38ADDAB5BC53}"/>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B509BFF7-5076-47AB-FBA1-72F40683BCFF}"/>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5" name="Segnaposto piè di pagina 4">
            <a:extLst>
              <a:ext uri="{FF2B5EF4-FFF2-40B4-BE49-F238E27FC236}">
                <a16:creationId xmlns:a16="http://schemas.microsoft.com/office/drawing/2014/main" id="{21F1C1DE-5E4F-8465-9307-753C305FB64D}"/>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5E9C45F5-B056-0631-0D3D-C6C54223D839}"/>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199614148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C6C1A67E-3968-43B4-F15A-18DBE49F4F37}"/>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p>
        </p:txBody>
      </p:sp>
      <p:sp>
        <p:nvSpPr>
          <p:cNvPr id="3" name="Segnaposto testo verticale 2">
            <a:extLst>
              <a:ext uri="{FF2B5EF4-FFF2-40B4-BE49-F238E27FC236}">
                <a16:creationId xmlns:a16="http://schemas.microsoft.com/office/drawing/2014/main" id="{867BCC67-AB7D-E99B-DD0B-5CE86E4F54E2}"/>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044AB1D0-22F7-7D5C-31C5-08C9E6AAA1B3}"/>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5" name="Segnaposto piè di pagina 4">
            <a:extLst>
              <a:ext uri="{FF2B5EF4-FFF2-40B4-BE49-F238E27FC236}">
                <a16:creationId xmlns:a16="http://schemas.microsoft.com/office/drawing/2014/main" id="{F4D3D486-999B-41DE-326A-3BDAF78AA3D7}"/>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4365B0BD-D490-3706-5BD3-81701D231E54}"/>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3440960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F8F09701-CA22-C592-E1EF-184CF3FDC397}"/>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B0B511DF-143D-0095-5B05-C483DE0C8B4E}"/>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218D2481-2208-7B94-548B-919455DB0C09}"/>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5" name="Segnaposto piè di pagina 4">
            <a:extLst>
              <a:ext uri="{FF2B5EF4-FFF2-40B4-BE49-F238E27FC236}">
                <a16:creationId xmlns:a16="http://schemas.microsoft.com/office/drawing/2014/main" id="{9D71093B-3EC9-ADA7-0688-49D4E38A2B29}"/>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357977C4-14AF-77D1-2CEC-4EC8DE3CB3DB}"/>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1949715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B2A1E268-7BCF-A8B1-0D74-8D0DCB62EBE9}"/>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p>
        </p:txBody>
      </p:sp>
      <p:sp>
        <p:nvSpPr>
          <p:cNvPr id="3" name="Segnaposto testo 2">
            <a:extLst>
              <a:ext uri="{FF2B5EF4-FFF2-40B4-BE49-F238E27FC236}">
                <a16:creationId xmlns:a16="http://schemas.microsoft.com/office/drawing/2014/main" id="{D7E4EC43-EE2E-53FB-0179-EBB571EAD5DD}"/>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3B086A12-0A5E-61B9-DAEF-8B61832D9E72}"/>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5" name="Segnaposto piè di pagina 4">
            <a:extLst>
              <a:ext uri="{FF2B5EF4-FFF2-40B4-BE49-F238E27FC236}">
                <a16:creationId xmlns:a16="http://schemas.microsoft.com/office/drawing/2014/main" id="{C165F91A-2649-8463-2F1E-A989DBD7861E}"/>
              </a:ext>
            </a:extLst>
          </p:cNvPr>
          <p:cNvSpPr>
            <a:spLocks noGrp="1"/>
          </p:cNvSpPr>
          <p:nvPr>
            <p:ph type="ftr" sz="quarter" idx="11"/>
          </p:nvPr>
        </p:nvSpPr>
        <p:spPr/>
        <p:txBody>
          <a:bodyPr/>
          <a:lstStyle/>
          <a:p>
            <a:endParaRPr lang="it-IT"/>
          </a:p>
        </p:txBody>
      </p:sp>
      <p:sp>
        <p:nvSpPr>
          <p:cNvPr id="6" name="Segnaposto numero diapositiva 5">
            <a:extLst>
              <a:ext uri="{FF2B5EF4-FFF2-40B4-BE49-F238E27FC236}">
                <a16:creationId xmlns:a16="http://schemas.microsoft.com/office/drawing/2014/main" id="{2B879157-2DFF-5623-A3C1-2C41096CA4DB}"/>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8054462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89F16E6-86B3-6547-A2E9-79076BCB8C5B}"/>
              </a:ext>
            </a:extLst>
          </p:cNvPr>
          <p:cNvSpPr>
            <a:spLocks noGrp="1"/>
          </p:cNvSpPr>
          <p:nvPr>
            <p:ph type="title"/>
          </p:nvPr>
        </p:nvSpPr>
        <p:spPr/>
        <p:txBody>
          <a:body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1EEC469B-A0F7-CDA4-72E9-0C1B1AFBC861}"/>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contenuto 3">
            <a:extLst>
              <a:ext uri="{FF2B5EF4-FFF2-40B4-BE49-F238E27FC236}">
                <a16:creationId xmlns:a16="http://schemas.microsoft.com/office/drawing/2014/main" id="{692A0D44-D0E4-93EA-7244-D1B21B046AED}"/>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data 4">
            <a:extLst>
              <a:ext uri="{FF2B5EF4-FFF2-40B4-BE49-F238E27FC236}">
                <a16:creationId xmlns:a16="http://schemas.microsoft.com/office/drawing/2014/main" id="{0576C484-27B2-1787-75C0-F87B66B4885E}"/>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6" name="Segnaposto piè di pagina 5">
            <a:extLst>
              <a:ext uri="{FF2B5EF4-FFF2-40B4-BE49-F238E27FC236}">
                <a16:creationId xmlns:a16="http://schemas.microsoft.com/office/drawing/2014/main" id="{9A4A492A-0341-DC0B-76D3-6DAA563C3586}"/>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BFE0118A-5503-AF19-AC30-A869ADFA917E}"/>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2359057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2227968-5CBF-6F2D-93B6-3EE099A4E8D8}"/>
              </a:ext>
            </a:extLst>
          </p:cNvPr>
          <p:cNvSpPr>
            <a:spLocks noGrp="1"/>
          </p:cNvSpPr>
          <p:nvPr>
            <p:ph type="title"/>
          </p:nvPr>
        </p:nvSpPr>
        <p:spPr>
          <a:xfrm>
            <a:off x="839788" y="365125"/>
            <a:ext cx="10515600" cy="1325563"/>
          </a:xfrm>
        </p:spPr>
        <p:txBody>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827B0100-279C-D783-ACB7-FEA8DEDFBF8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79432AC9-4DD3-DA80-C3F3-D06E010DB467}"/>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5" name="Segnaposto testo 4">
            <a:extLst>
              <a:ext uri="{FF2B5EF4-FFF2-40B4-BE49-F238E27FC236}">
                <a16:creationId xmlns:a16="http://schemas.microsoft.com/office/drawing/2014/main" id="{9392D552-5AEE-1508-DE5D-B8AC71D46C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A3DEEAAA-AF4F-6878-9EAA-5A9CE5A55EDD}"/>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7" name="Segnaposto data 6">
            <a:extLst>
              <a:ext uri="{FF2B5EF4-FFF2-40B4-BE49-F238E27FC236}">
                <a16:creationId xmlns:a16="http://schemas.microsoft.com/office/drawing/2014/main" id="{C2D589E9-D0B1-292C-894C-5A378A2B0938}"/>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8" name="Segnaposto piè di pagina 7">
            <a:extLst>
              <a:ext uri="{FF2B5EF4-FFF2-40B4-BE49-F238E27FC236}">
                <a16:creationId xmlns:a16="http://schemas.microsoft.com/office/drawing/2014/main" id="{18CC9354-F0A6-60C2-EFC8-2C4C6384F369}"/>
              </a:ext>
            </a:extLst>
          </p:cNvPr>
          <p:cNvSpPr>
            <a:spLocks noGrp="1"/>
          </p:cNvSpPr>
          <p:nvPr>
            <p:ph type="ftr" sz="quarter" idx="11"/>
          </p:nvPr>
        </p:nvSpPr>
        <p:spPr/>
        <p:txBody>
          <a:bodyPr/>
          <a:lstStyle/>
          <a:p>
            <a:endParaRPr lang="it-IT"/>
          </a:p>
        </p:txBody>
      </p:sp>
      <p:sp>
        <p:nvSpPr>
          <p:cNvPr id="9" name="Segnaposto numero diapositiva 8">
            <a:extLst>
              <a:ext uri="{FF2B5EF4-FFF2-40B4-BE49-F238E27FC236}">
                <a16:creationId xmlns:a16="http://schemas.microsoft.com/office/drawing/2014/main" id="{68E28224-E5B3-FAAE-B218-E3BAAE0B7DC1}"/>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2083064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7BEEAAB-50A8-DB97-B7D3-FCE0F6455947}"/>
              </a:ext>
            </a:extLst>
          </p:cNvPr>
          <p:cNvSpPr>
            <a:spLocks noGrp="1"/>
          </p:cNvSpPr>
          <p:nvPr>
            <p:ph type="title"/>
          </p:nvPr>
        </p:nvSpPr>
        <p:spPr/>
        <p:txBody>
          <a:bodyPr/>
          <a:lstStyle/>
          <a:p>
            <a:r>
              <a:rPr lang="it-IT"/>
              <a:t>Fare clic per modificare lo stile del titolo dello schema</a:t>
            </a:r>
          </a:p>
        </p:txBody>
      </p:sp>
      <p:sp>
        <p:nvSpPr>
          <p:cNvPr id="3" name="Segnaposto data 2">
            <a:extLst>
              <a:ext uri="{FF2B5EF4-FFF2-40B4-BE49-F238E27FC236}">
                <a16:creationId xmlns:a16="http://schemas.microsoft.com/office/drawing/2014/main" id="{0E127C30-F3C6-E87F-6536-D50FB3B0E10A}"/>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4" name="Segnaposto piè di pagina 3">
            <a:extLst>
              <a:ext uri="{FF2B5EF4-FFF2-40B4-BE49-F238E27FC236}">
                <a16:creationId xmlns:a16="http://schemas.microsoft.com/office/drawing/2014/main" id="{A9E6AC99-FA39-95E1-3D63-1DBD179115B4}"/>
              </a:ext>
            </a:extLst>
          </p:cNvPr>
          <p:cNvSpPr>
            <a:spLocks noGrp="1"/>
          </p:cNvSpPr>
          <p:nvPr>
            <p:ph type="ftr" sz="quarter" idx="11"/>
          </p:nvPr>
        </p:nvSpPr>
        <p:spPr/>
        <p:txBody>
          <a:bodyPr/>
          <a:lstStyle/>
          <a:p>
            <a:endParaRPr lang="it-IT"/>
          </a:p>
        </p:txBody>
      </p:sp>
      <p:sp>
        <p:nvSpPr>
          <p:cNvPr id="5" name="Segnaposto numero diapositiva 4">
            <a:extLst>
              <a:ext uri="{FF2B5EF4-FFF2-40B4-BE49-F238E27FC236}">
                <a16:creationId xmlns:a16="http://schemas.microsoft.com/office/drawing/2014/main" id="{76C45228-008C-81BC-DFA8-690A4638E850}"/>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25533038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0E5FBD83-46F6-D43D-CF02-130C7EEAA88A}"/>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3" name="Segnaposto piè di pagina 2">
            <a:extLst>
              <a:ext uri="{FF2B5EF4-FFF2-40B4-BE49-F238E27FC236}">
                <a16:creationId xmlns:a16="http://schemas.microsoft.com/office/drawing/2014/main" id="{6C76CC3D-7EFE-8039-320C-51E81EC0FC2B}"/>
              </a:ext>
            </a:extLst>
          </p:cNvPr>
          <p:cNvSpPr>
            <a:spLocks noGrp="1"/>
          </p:cNvSpPr>
          <p:nvPr>
            <p:ph type="ftr" sz="quarter" idx="11"/>
          </p:nvPr>
        </p:nvSpPr>
        <p:spPr/>
        <p:txBody>
          <a:bodyPr/>
          <a:lstStyle/>
          <a:p>
            <a:endParaRPr lang="it-IT"/>
          </a:p>
        </p:txBody>
      </p:sp>
      <p:sp>
        <p:nvSpPr>
          <p:cNvPr id="4" name="Segnaposto numero diapositiva 3">
            <a:extLst>
              <a:ext uri="{FF2B5EF4-FFF2-40B4-BE49-F238E27FC236}">
                <a16:creationId xmlns:a16="http://schemas.microsoft.com/office/drawing/2014/main" id="{88D49245-83B4-DC80-1728-A0FC68A8D686}"/>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1053305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34542714-EE44-AF79-823B-90F01EE27D3B}"/>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contenuto 2">
            <a:extLst>
              <a:ext uri="{FF2B5EF4-FFF2-40B4-BE49-F238E27FC236}">
                <a16:creationId xmlns:a16="http://schemas.microsoft.com/office/drawing/2014/main" id="{434FFFF4-250A-BD6F-EC72-B9E314DC1BC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testo 3">
            <a:extLst>
              <a:ext uri="{FF2B5EF4-FFF2-40B4-BE49-F238E27FC236}">
                <a16:creationId xmlns:a16="http://schemas.microsoft.com/office/drawing/2014/main" id="{E4F25369-D8EC-CE7B-E753-503CAF8442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D55EE13E-4155-343E-0647-00B907743768}"/>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6" name="Segnaposto piè di pagina 5">
            <a:extLst>
              <a:ext uri="{FF2B5EF4-FFF2-40B4-BE49-F238E27FC236}">
                <a16:creationId xmlns:a16="http://schemas.microsoft.com/office/drawing/2014/main" id="{BC61E41E-A2E2-7694-9015-D930D3740F78}"/>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742EFF64-1DB0-3589-C743-F7FC13AB8E2E}"/>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593958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DA835E6B-7C69-9CBA-0A95-109951ECBCF0}"/>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p>
        </p:txBody>
      </p:sp>
      <p:sp>
        <p:nvSpPr>
          <p:cNvPr id="3" name="Segnaposto immagine 2">
            <a:extLst>
              <a:ext uri="{FF2B5EF4-FFF2-40B4-BE49-F238E27FC236}">
                <a16:creationId xmlns:a16="http://schemas.microsoft.com/office/drawing/2014/main" id="{265DD2B3-C282-A5A4-47F3-A42BBBF2D2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it-IT"/>
          </a:p>
        </p:txBody>
      </p:sp>
      <p:sp>
        <p:nvSpPr>
          <p:cNvPr id="4" name="Segnaposto testo 3">
            <a:extLst>
              <a:ext uri="{FF2B5EF4-FFF2-40B4-BE49-F238E27FC236}">
                <a16:creationId xmlns:a16="http://schemas.microsoft.com/office/drawing/2014/main" id="{895DD193-CB88-B5AD-7B3B-58A1ADCEE56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739B239B-D66A-B0DE-1E5A-07ADD9BB8C42}"/>
              </a:ext>
            </a:extLst>
          </p:cNvPr>
          <p:cNvSpPr>
            <a:spLocks noGrp="1"/>
          </p:cNvSpPr>
          <p:nvPr>
            <p:ph type="dt" sz="half" idx="10"/>
          </p:nvPr>
        </p:nvSpPr>
        <p:spPr/>
        <p:txBody>
          <a:bodyPr/>
          <a:lstStyle/>
          <a:p>
            <a:fld id="{A23F7333-35E4-B047-90CF-ACCD274E6214}" type="datetimeFigureOut">
              <a:rPr lang="it-IT" smtClean="0"/>
              <a:t>02/05/24</a:t>
            </a:fld>
            <a:endParaRPr lang="it-IT"/>
          </a:p>
        </p:txBody>
      </p:sp>
      <p:sp>
        <p:nvSpPr>
          <p:cNvPr id="6" name="Segnaposto piè di pagina 5">
            <a:extLst>
              <a:ext uri="{FF2B5EF4-FFF2-40B4-BE49-F238E27FC236}">
                <a16:creationId xmlns:a16="http://schemas.microsoft.com/office/drawing/2014/main" id="{696DE295-146D-34E7-2B49-1894683578F5}"/>
              </a:ext>
            </a:extLst>
          </p:cNvPr>
          <p:cNvSpPr>
            <a:spLocks noGrp="1"/>
          </p:cNvSpPr>
          <p:nvPr>
            <p:ph type="ftr" sz="quarter" idx="11"/>
          </p:nvPr>
        </p:nvSpPr>
        <p:spPr/>
        <p:txBody>
          <a:bodyPr/>
          <a:lstStyle/>
          <a:p>
            <a:endParaRPr lang="it-IT"/>
          </a:p>
        </p:txBody>
      </p:sp>
      <p:sp>
        <p:nvSpPr>
          <p:cNvPr id="7" name="Segnaposto numero diapositiva 6">
            <a:extLst>
              <a:ext uri="{FF2B5EF4-FFF2-40B4-BE49-F238E27FC236}">
                <a16:creationId xmlns:a16="http://schemas.microsoft.com/office/drawing/2014/main" id="{DA66FDEB-D768-0F05-F632-E7997F70D19C}"/>
              </a:ext>
            </a:extLst>
          </p:cNvPr>
          <p:cNvSpPr>
            <a:spLocks noGrp="1"/>
          </p:cNvSpPr>
          <p:nvPr>
            <p:ph type="sldNum" sz="quarter" idx="12"/>
          </p:nvPr>
        </p:nvSpPr>
        <p:spPr/>
        <p:txBody>
          <a:bodyPr/>
          <a:lstStyle/>
          <a:p>
            <a:fld id="{7372AF1F-7BF8-CE41-B124-BC4C71767EEF}" type="slidenum">
              <a:rPr lang="it-IT" smtClean="0"/>
              <a:t>‹N›</a:t>
            </a:fld>
            <a:endParaRPr lang="it-IT"/>
          </a:p>
        </p:txBody>
      </p:sp>
    </p:spTree>
    <p:extLst>
      <p:ext uri="{BB962C8B-B14F-4D97-AF65-F5344CB8AC3E}">
        <p14:creationId xmlns:p14="http://schemas.microsoft.com/office/powerpoint/2010/main" val="481448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58F9346A-23A6-4D5D-EAC4-9DA43763752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p>
        </p:txBody>
      </p:sp>
      <p:sp>
        <p:nvSpPr>
          <p:cNvPr id="3" name="Segnaposto testo 2">
            <a:extLst>
              <a:ext uri="{FF2B5EF4-FFF2-40B4-BE49-F238E27FC236}">
                <a16:creationId xmlns:a16="http://schemas.microsoft.com/office/drawing/2014/main" id="{A3F96B3D-B3E8-A117-EA82-307FDF313C9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4" name="Segnaposto data 3">
            <a:extLst>
              <a:ext uri="{FF2B5EF4-FFF2-40B4-BE49-F238E27FC236}">
                <a16:creationId xmlns:a16="http://schemas.microsoft.com/office/drawing/2014/main" id="{978D2CA1-2744-7D91-5763-6F20075CD8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A23F7333-35E4-B047-90CF-ACCD274E6214}" type="datetimeFigureOut">
              <a:rPr lang="it-IT" smtClean="0"/>
              <a:t>02/05/24</a:t>
            </a:fld>
            <a:endParaRPr lang="it-IT"/>
          </a:p>
        </p:txBody>
      </p:sp>
      <p:sp>
        <p:nvSpPr>
          <p:cNvPr id="5" name="Segnaposto piè di pagina 4">
            <a:extLst>
              <a:ext uri="{FF2B5EF4-FFF2-40B4-BE49-F238E27FC236}">
                <a16:creationId xmlns:a16="http://schemas.microsoft.com/office/drawing/2014/main" id="{11FD0458-85B7-92AF-DF11-5D657E320F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it-IT"/>
          </a:p>
        </p:txBody>
      </p:sp>
      <p:sp>
        <p:nvSpPr>
          <p:cNvPr id="6" name="Segnaposto numero diapositiva 5">
            <a:extLst>
              <a:ext uri="{FF2B5EF4-FFF2-40B4-BE49-F238E27FC236}">
                <a16:creationId xmlns:a16="http://schemas.microsoft.com/office/drawing/2014/main" id="{56CBF6F9-90CD-7C10-1C47-77440CF0B96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372AF1F-7BF8-CE41-B124-BC4C71767EEF}" type="slidenum">
              <a:rPr lang="it-IT" smtClean="0"/>
              <a:t>‹N›</a:t>
            </a:fld>
            <a:endParaRPr lang="it-IT"/>
          </a:p>
        </p:txBody>
      </p:sp>
    </p:spTree>
    <p:extLst>
      <p:ext uri="{BB962C8B-B14F-4D97-AF65-F5344CB8AC3E}">
        <p14:creationId xmlns:p14="http://schemas.microsoft.com/office/powerpoint/2010/main" val="9313334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it-I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inside.fifa.com/legal/football-regulatory/agents/national-football-agent-regulations"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1.png"/><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2" Type="http://schemas.openxmlformats.org/officeDocument/2006/relationships/hyperlink" Target="https://www.linkedin.com/pulse/football-market-size-likely-fastest-growing-industry-3nppe/" TargetMode="Externa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1.xml"/><Relationship Id="rId5" Type="http://schemas.openxmlformats.org/officeDocument/2006/relationships/image" Target="../media/image39.png"/><Relationship Id="rId4"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mailto:e.sebastianelli@student.luiss.it"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hyperlink" Target="mailto:giada.meucci@student.luiss.it"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ttangolo 12">
            <a:extLst>
              <a:ext uri="{FF2B5EF4-FFF2-40B4-BE49-F238E27FC236}">
                <a16:creationId xmlns:a16="http://schemas.microsoft.com/office/drawing/2014/main" id="{AFC7F396-A69B-D062-7919-FD2BCCA480CE}"/>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2" name="Titolo 1">
            <a:extLst>
              <a:ext uri="{FF2B5EF4-FFF2-40B4-BE49-F238E27FC236}">
                <a16:creationId xmlns:a16="http://schemas.microsoft.com/office/drawing/2014/main" id="{80BCE886-6FA1-0B42-2179-07ECB9A8ED14}"/>
              </a:ext>
            </a:extLst>
          </p:cNvPr>
          <p:cNvSpPr>
            <a:spLocks noGrp="1"/>
          </p:cNvSpPr>
          <p:nvPr>
            <p:ph type="ctrTitle"/>
          </p:nvPr>
        </p:nvSpPr>
        <p:spPr>
          <a:xfrm>
            <a:off x="-1307746" y="236668"/>
            <a:ext cx="9976339" cy="808892"/>
          </a:xfrm>
        </p:spPr>
        <p:txBody>
          <a:bodyPr>
            <a:normAutofit/>
          </a:bodyPr>
          <a:lstStyle/>
          <a:p>
            <a:r>
              <a:rPr lang="it-IT" sz="4000" dirty="0">
                <a:latin typeface="Book Antiqua" panose="02040602050305030304" pitchFamily="18" charset="0"/>
                <a:cs typeface="Big Caslon Medium" panose="02000603090000020003" pitchFamily="2" charset="-79"/>
              </a:rPr>
              <a:t>Industrial Economics Project</a:t>
            </a:r>
          </a:p>
        </p:txBody>
      </p:sp>
      <p:sp>
        <p:nvSpPr>
          <p:cNvPr id="10" name="Titolo 1">
            <a:extLst>
              <a:ext uri="{FF2B5EF4-FFF2-40B4-BE49-F238E27FC236}">
                <a16:creationId xmlns:a16="http://schemas.microsoft.com/office/drawing/2014/main" id="{6A78BAE0-4865-682E-0A85-D1B09F0DB610}"/>
              </a:ext>
            </a:extLst>
          </p:cNvPr>
          <p:cNvSpPr txBox="1">
            <a:spLocks/>
          </p:cNvSpPr>
          <p:nvPr/>
        </p:nvSpPr>
        <p:spPr>
          <a:xfrm>
            <a:off x="394632" y="641114"/>
            <a:ext cx="4045502"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Group A</a:t>
            </a:r>
          </a:p>
        </p:txBody>
      </p:sp>
      <p:cxnSp>
        <p:nvCxnSpPr>
          <p:cNvPr id="12" name="Connettore 1 11">
            <a:extLst>
              <a:ext uri="{FF2B5EF4-FFF2-40B4-BE49-F238E27FC236}">
                <a16:creationId xmlns:a16="http://schemas.microsoft.com/office/drawing/2014/main" id="{3AC3C848-B650-33AA-D5D9-5AD93990F43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23" name="Titolo 1">
            <a:extLst>
              <a:ext uri="{FF2B5EF4-FFF2-40B4-BE49-F238E27FC236}">
                <a16:creationId xmlns:a16="http://schemas.microsoft.com/office/drawing/2014/main" id="{58771E0B-A496-918E-0EA6-31DDF7F0007D}"/>
              </a:ext>
            </a:extLst>
          </p:cNvPr>
          <p:cNvSpPr txBox="1">
            <a:spLocks/>
          </p:cNvSpPr>
          <p:nvPr/>
        </p:nvSpPr>
        <p:spPr>
          <a:xfrm>
            <a:off x="1107830" y="1610779"/>
            <a:ext cx="9976339" cy="2779234"/>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it-IT" sz="4000" dirty="0">
                <a:latin typeface="Book Antiqua" panose="02040602050305030304" pitchFamily="18" charset="0"/>
                <a:cs typeface="Big Caslon Medium" panose="02000603090000020003" pitchFamily="2" charset="-79"/>
              </a:rPr>
              <a:t>The Football Industry:</a:t>
            </a:r>
          </a:p>
          <a:p>
            <a:endParaRPr lang="it-IT" sz="4000" dirty="0">
              <a:latin typeface="Book Antiqua" panose="02040602050305030304" pitchFamily="18" charset="0"/>
              <a:cs typeface="Big Caslon Medium" panose="02000603090000020003" pitchFamily="2" charset="-79"/>
            </a:endParaRPr>
          </a:p>
          <a:p>
            <a:r>
              <a:rPr lang="it-IT" sz="4000" dirty="0">
                <a:latin typeface="Book Antiqua" panose="02040602050305030304" pitchFamily="18" charset="0"/>
                <a:cs typeface="Big Caslon Medium" panose="02000603090000020003" pitchFamily="2" charset="-79"/>
              </a:rPr>
              <a:t>A Global Value Chain Analysis</a:t>
            </a:r>
          </a:p>
          <a:p>
            <a:r>
              <a:rPr lang="it-IT" sz="4000" dirty="0">
                <a:latin typeface="Book Antiqua" panose="02040602050305030304" pitchFamily="18" charset="0"/>
                <a:cs typeface="Big Caslon Medium" panose="02000603090000020003" pitchFamily="2" charset="-79"/>
              </a:rPr>
              <a:t>on the Procurement of Players</a:t>
            </a:r>
          </a:p>
        </p:txBody>
      </p:sp>
      <p:pic>
        <p:nvPicPr>
          <p:cNvPr id="4" name="Immagine 3" descr="Immagine che contiene cerchio, schermata, Elementi grafici, logo&#10;&#10;Descrizione generata automaticamente">
            <a:extLst>
              <a:ext uri="{FF2B5EF4-FFF2-40B4-BE49-F238E27FC236}">
                <a16:creationId xmlns:a16="http://schemas.microsoft.com/office/drawing/2014/main" id="{56E58882-36AF-EB8D-3028-DB302BC995D0}"/>
              </a:ext>
            </a:extLst>
          </p:cNvPr>
          <p:cNvPicPr>
            <a:picLocks noChangeAspect="1"/>
          </p:cNvPicPr>
          <p:nvPr/>
        </p:nvPicPr>
        <p:blipFill>
          <a:blip r:embed="rId2"/>
          <a:stretch>
            <a:fillRect/>
          </a:stretch>
        </p:blipFill>
        <p:spPr>
          <a:xfrm>
            <a:off x="4387546" y="4548831"/>
            <a:ext cx="1920546" cy="1920546"/>
          </a:xfrm>
          <a:prstGeom prst="rect">
            <a:avLst/>
          </a:prstGeom>
        </p:spPr>
      </p:pic>
      <p:pic>
        <p:nvPicPr>
          <p:cNvPr id="11" name="Immagine 10" descr="Immagine che contiene Blu elettrico, logo, Carattere, Elementi grafici&#10;&#10;Descrizione generata automaticamente">
            <a:extLst>
              <a:ext uri="{FF2B5EF4-FFF2-40B4-BE49-F238E27FC236}">
                <a16:creationId xmlns:a16="http://schemas.microsoft.com/office/drawing/2014/main" id="{C0EBFFEC-948D-1CD6-8016-469793FC68C0}"/>
              </a:ext>
            </a:extLst>
          </p:cNvPr>
          <p:cNvPicPr>
            <a:picLocks noChangeAspect="1"/>
          </p:cNvPicPr>
          <p:nvPr/>
        </p:nvPicPr>
        <p:blipFill>
          <a:blip r:embed="rId3"/>
          <a:stretch>
            <a:fillRect/>
          </a:stretch>
        </p:blipFill>
        <p:spPr>
          <a:xfrm>
            <a:off x="7159295" y="4548831"/>
            <a:ext cx="1120005" cy="1920546"/>
          </a:xfrm>
          <a:prstGeom prst="rect">
            <a:avLst/>
          </a:prstGeom>
        </p:spPr>
      </p:pic>
      <p:pic>
        <p:nvPicPr>
          <p:cNvPr id="15" name="Immagine 14" descr="Immagine che contiene calcio, calcio/football americano, cerchio, palla&#10;&#10;Descrizione generata automaticamente">
            <a:extLst>
              <a:ext uri="{FF2B5EF4-FFF2-40B4-BE49-F238E27FC236}">
                <a16:creationId xmlns:a16="http://schemas.microsoft.com/office/drawing/2014/main" id="{4FB8DAC4-22AE-0A84-72D0-DACA3F509B30}"/>
              </a:ext>
            </a:extLst>
          </p:cNvPr>
          <p:cNvPicPr>
            <a:picLocks noChangeAspect="1"/>
          </p:cNvPicPr>
          <p:nvPr/>
        </p:nvPicPr>
        <p:blipFill>
          <a:blip r:embed="rId4"/>
          <a:stretch>
            <a:fillRect/>
          </a:stretch>
        </p:blipFill>
        <p:spPr>
          <a:xfrm>
            <a:off x="1442426" y="4603323"/>
            <a:ext cx="2078148" cy="1811563"/>
          </a:xfrm>
          <a:prstGeom prst="rect">
            <a:avLst/>
          </a:prstGeom>
        </p:spPr>
      </p:pic>
      <p:pic>
        <p:nvPicPr>
          <p:cNvPr id="17" name="Immagine 16" descr="Immagine che contiene logo, simbolo, Elementi grafici, emblema&#10;&#10;Descrizione generata automaticamente">
            <a:extLst>
              <a:ext uri="{FF2B5EF4-FFF2-40B4-BE49-F238E27FC236}">
                <a16:creationId xmlns:a16="http://schemas.microsoft.com/office/drawing/2014/main" id="{710ECCBF-9D82-1987-204A-8DCE4344FB50}"/>
              </a:ext>
            </a:extLst>
          </p:cNvPr>
          <p:cNvPicPr>
            <a:picLocks noChangeAspect="1"/>
          </p:cNvPicPr>
          <p:nvPr/>
        </p:nvPicPr>
        <p:blipFill>
          <a:blip r:embed="rId5"/>
          <a:stretch>
            <a:fillRect/>
          </a:stretch>
        </p:blipFill>
        <p:spPr>
          <a:xfrm>
            <a:off x="9202113" y="4559908"/>
            <a:ext cx="1898392" cy="1898392"/>
          </a:xfrm>
          <a:prstGeom prst="rect">
            <a:avLst/>
          </a:prstGeom>
        </p:spPr>
      </p:pic>
    </p:spTree>
    <p:extLst>
      <p:ext uri="{BB962C8B-B14F-4D97-AF65-F5344CB8AC3E}">
        <p14:creationId xmlns:p14="http://schemas.microsoft.com/office/powerpoint/2010/main" val="35532828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ttangolo con angoli arrotondati 6">
            <a:extLst>
              <a:ext uri="{FF2B5EF4-FFF2-40B4-BE49-F238E27FC236}">
                <a16:creationId xmlns:a16="http://schemas.microsoft.com/office/drawing/2014/main" id="{2583C0DC-F238-71A6-7B10-FBB3E06D6A0E}"/>
              </a:ext>
            </a:extLst>
          </p:cNvPr>
          <p:cNvSpPr/>
          <p:nvPr/>
        </p:nvSpPr>
        <p:spPr>
          <a:xfrm>
            <a:off x="2562955" y="2015225"/>
            <a:ext cx="2868887" cy="4287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8" name="Rettangolo con angoli arrotondati 7">
            <a:extLst>
              <a:ext uri="{FF2B5EF4-FFF2-40B4-BE49-F238E27FC236}">
                <a16:creationId xmlns:a16="http://schemas.microsoft.com/office/drawing/2014/main" id="{2ED929DC-AF84-EF95-03B1-BB1AB7F4A611}"/>
              </a:ext>
            </a:extLst>
          </p:cNvPr>
          <p:cNvSpPr/>
          <p:nvPr/>
        </p:nvSpPr>
        <p:spPr>
          <a:xfrm>
            <a:off x="2556899" y="3309342"/>
            <a:ext cx="2868887" cy="2993395"/>
          </a:xfrm>
          <a:prstGeom prst="roundRect">
            <a:avLst>
              <a:gd name="adj" fmla="val 1389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0" name="Rettangolo con angoli arrotondati 9">
            <a:extLst>
              <a:ext uri="{FF2B5EF4-FFF2-40B4-BE49-F238E27FC236}">
                <a16:creationId xmlns:a16="http://schemas.microsoft.com/office/drawing/2014/main" id="{9B2C4F6B-97EF-62F9-D0B4-7559C16BF7B8}"/>
              </a:ext>
            </a:extLst>
          </p:cNvPr>
          <p:cNvSpPr/>
          <p:nvPr/>
        </p:nvSpPr>
        <p:spPr>
          <a:xfrm>
            <a:off x="2562955" y="4322497"/>
            <a:ext cx="2868887" cy="1980241"/>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13" name="Figura a mano libera 12">
            <a:extLst>
              <a:ext uri="{FF2B5EF4-FFF2-40B4-BE49-F238E27FC236}">
                <a16:creationId xmlns:a16="http://schemas.microsoft.com/office/drawing/2014/main" id="{C924A021-9348-7DEE-3CA3-2A37F5543FB2}"/>
              </a:ext>
            </a:extLst>
          </p:cNvPr>
          <p:cNvSpPr/>
          <p:nvPr/>
        </p:nvSpPr>
        <p:spPr>
          <a:xfrm>
            <a:off x="3997399" y="4322497"/>
            <a:ext cx="1434443" cy="1980241"/>
          </a:xfrm>
          <a:custGeom>
            <a:avLst/>
            <a:gdLst>
              <a:gd name="connsiteX0" fmla="*/ 0 w 1334940"/>
              <a:gd name="connsiteY0" fmla="*/ 0 h 1980241"/>
              <a:gd name="connsiteX1" fmla="*/ 1004893 w 1334940"/>
              <a:gd name="connsiteY1" fmla="*/ 0 h 1980241"/>
              <a:gd name="connsiteX2" fmla="*/ 1334940 w 1334940"/>
              <a:gd name="connsiteY2" fmla="*/ 330047 h 1980241"/>
              <a:gd name="connsiteX3" fmla="*/ 1334940 w 1334940"/>
              <a:gd name="connsiteY3" fmla="*/ 1650194 h 1980241"/>
              <a:gd name="connsiteX4" fmla="*/ 1004893 w 1334940"/>
              <a:gd name="connsiteY4" fmla="*/ 1980241 h 1980241"/>
              <a:gd name="connsiteX5" fmla="*/ 0 w 1334940"/>
              <a:gd name="connsiteY5" fmla="*/ 1980241 h 1980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940" h="1980241">
                <a:moveTo>
                  <a:pt x="0" y="0"/>
                </a:moveTo>
                <a:lnTo>
                  <a:pt x="1004893" y="0"/>
                </a:lnTo>
                <a:cubicBezTo>
                  <a:pt x="1187173" y="0"/>
                  <a:pt x="1334940" y="147767"/>
                  <a:pt x="1334940" y="330047"/>
                </a:cubicBezTo>
                <a:lnTo>
                  <a:pt x="1334940" y="1650194"/>
                </a:lnTo>
                <a:cubicBezTo>
                  <a:pt x="1334940" y="1832474"/>
                  <a:pt x="1187173" y="1980241"/>
                  <a:pt x="1004893" y="1980241"/>
                </a:cubicBezTo>
                <a:lnTo>
                  <a:pt x="0" y="1980241"/>
                </a:lnTo>
                <a:close/>
              </a:path>
            </a:pathLst>
          </a:cu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p:nvSpPr>
          <p:cNvPr id="29" name="Rettangolo con angoli arrotondati 28">
            <a:extLst>
              <a:ext uri="{FF2B5EF4-FFF2-40B4-BE49-F238E27FC236}">
                <a16:creationId xmlns:a16="http://schemas.microsoft.com/office/drawing/2014/main" id="{7A1EC3FD-3C91-8A9B-8881-FC040640CBFD}"/>
              </a:ext>
            </a:extLst>
          </p:cNvPr>
          <p:cNvSpPr/>
          <p:nvPr/>
        </p:nvSpPr>
        <p:spPr>
          <a:xfrm>
            <a:off x="472190" y="3687853"/>
            <a:ext cx="1613441" cy="3326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rPr>
              <a:t>Player’s Agent</a:t>
            </a:r>
          </a:p>
        </p:txBody>
      </p:sp>
      <p:sp>
        <p:nvSpPr>
          <p:cNvPr id="31" name="Rettangolo con angoli arrotondati 30">
            <a:extLst>
              <a:ext uri="{FF2B5EF4-FFF2-40B4-BE49-F238E27FC236}">
                <a16:creationId xmlns:a16="http://schemas.microsoft.com/office/drawing/2014/main" id="{EC2796DE-2A3E-79E0-FEED-EA9FE608EDC1}"/>
              </a:ext>
            </a:extLst>
          </p:cNvPr>
          <p:cNvSpPr/>
          <p:nvPr/>
        </p:nvSpPr>
        <p:spPr>
          <a:xfrm>
            <a:off x="3427041" y="2015225"/>
            <a:ext cx="1140714" cy="3326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Club 1</a:t>
            </a:r>
          </a:p>
        </p:txBody>
      </p:sp>
      <p:sp>
        <p:nvSpPr>
          <p:cNvPr id="32" name="Rettangolo con angoli arrotondati 31">
            <a:extLst>
              <a:ext uri="{FF2B5EF4-FFF2-40B4-BE49-F238E27FC236}">
                <a16:creationId xmlns:a16="http://schemas.microsoft.com/office/drawing/2014/main" id="{B59D3AA4-6D36-4520-54C0-8412F587ECF9}"/>
              </a:ext>
            </a:extLst>
          </p:cNvPr>
          <p:cNvSpPr/>
          <p:nvPr/>
        </p:nvSpPr>
        <p:spPr>
          <a:xfrm>
            <a:off x="3022509" y="2767068"/>
            <a:ext cx="1937668" cy="3326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Sports Director</a:t>
            </a:r>
          </a:p>
        </p:txBody>
      </p:sp>
      <p:sp>
        <p:nvSpPr>
          <p:cNvPr id="33" name="Rettangolo con angoli arrotondati 32">
            <a:extLst>
              <a:ext uri="{FF2B5EF4-FFF2-40B4-BE49-F238E27FC236}">
                <a16:creationId xmlns:a16="http://schemas.microsoft.com/office/drawing/2014/main" id="{87DD5C36-A2EC-E520-6EB7-CF85D39AD966}"/>
              </a:ext>
            </a:extLst>
          </p:cNvPr>
          <p:cNvSpPr/>
          <p:nvPr/>
        </p:nvSpPr>
        <p:spPr>
          <a:xfrm>
            <a:off x="3996232" y="4322497"/>
            <a:ext cx="1198429" cy="332621"/>
          </a:xfrm>
          <a:prstGeom prst="roundRect">
            <a:avLst/>
          </a:prstGeom>
          <a:solidFill>
            <a:schemeClr val="bg2">
              <a:lumMod val="9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Staff</a:t>
            </a:r>
          </a:p>
        </p:txBody>
      </p:sp>
      <p:sp>
        <p:nvSpPr>
          <p:cNvPr id="34" name="Rettangolo con angoli arrotondati 33">
            <a:extLst>
              <a:ext uri="{FF2B5EF4-FFF2-40B4-BE49-F238E27FC236}">
                <a16:creationId xmlns:a16="http://schemas.microsoft.com/office/drawing/2014/main" id="{0E823312-63D8-A7C3-F8A2-B8418448954B}"/>
              </a:ext>
            </a:extLst>
          </p:cNvPr>
          <p:cNvSpPr/>
          <p:nvPr/>
        </p:nvSpPr>
        <p:spPr>
          <a:xfrm>
            <a:off x="2792914" y="4322496"/>
            <a:ext cx="1198429" cy="332621"/>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Academy</a:t>
            </a:r>
          </a:p>
        </p:txBody>
      </p:sp>
      <p:sp>
        <p:nvSpPr>
          <p:cNvPr id="35" name="CasellaDiTesto 34">
            <a:extLst>
              <a:ext uri="{FF2B5EF4-FFF2-40B4-BE49-F238E27FC236}">
                <a16:creationId xmlns:a16="http://schemas.microsoft.com/office/drawing/2014/main" id="{9028FD09-EB00-E19E-4939-CD19A3AC3EA8}"/>
              </a:ext>
            </a:extLst>
          </p:cNvPr>
          <p:cNvSpPr txBox="1"/>
          <p:nvPr/>
        </p:nvSpPr>
        <p:spPr>
          <a:xfrm>
            <a:off x="4006172" y="4917744"/>
            <a:ext cx="1425670" cy="923330"/>
          </a:xfrm>
          <a:prstGeom prst="rect">
            <a:avLst/>
          </a:prstGeom>
          <a:noFill/>
        </p:spPr>
        <p:txBody>
          <a:bodyPr wrap="square" rtlCol="0">
            <a:spAutoFit/>
          </a:bodyPr>
          <a:lstStyle/>
          <a:p>
            <a:pPr marL="285750" indent="-285750">
              <a:buFontTx/>
              <a:buChar char="-"/>
            </a:pPr>
            <a:r>
              <a:rPr lang="it-IT" dirty="0"/>
              <a:t>Academy</a:t>
            </a:r>
          </a:p>
          <a:p>
            <a:pPr marL="285750" indent="-285750">
              <a:buFontTx/>
              <a:buChar char="-"/>
            </a:pPr>
            <a:r>
              <a:rPr lang="it-IT" dirty="0"/>
              <a:t>Scouts</a:t>
            </a:r>
          </a:p>
          <a:p>
            <a:pPr marL="285750" indent="-285750">
              <a:buFontTx/>
              <a:buChar char="-"/>
            </a:pPr>
            <a:r>
              <a:rPr lang="it-IT" dirty="0"/>
              <a:t>PR </a:t>
            </a:r>
          </a:p>
        </p:txBody>
      </p:sp>
      <p:sp>
        <p:nvSpPr>
          <p:cNvPr id="36" name="Rettangolo con angoli arrotondati 35">
            <a:extLst>
              <a:ext uri="{FF2B5EF4-FFF2-40B4-BE49-F238E27FC236}">
                <a16:creationId xmlns:a16="http://schemas.microsoft.com/office/drawing/2014/main" id="{A60BF16E-AC11-5A7B-925B-36E3F323AB55}"/>
              </a:ext>
            </a:extLst>
          </p:cNvPr>
          <p:cNvSpPr/>
          <p:nvPr/>
        </p:nvSpPr>
        <p:spPr>
          <a:xfrm>
            <a:off x="2558570" y="5188793"/>
            <a:ext cx="1434443" cy="33262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t>Target Player</a:t>
            </a:r>
          </a:p>
        </p:txBody>
      </p:sp>
      <p:sp>
        <p:nvSpPr>
          <p:cNvPr id="37" name="Rettangolo con angoli arrotondati 36">
            <a:extLst>
              <a:ext uri="{FF2B5EF4-FFF2-40B4-BE49-F238E27FC236}">
                <a16:creationId xmlns:a16="http://schemas.microsoft.com/office/drawing/2014/main" id="{4259C5E5-4941-6E2F-331D-EE94A0EE06FD}"/>
              </a:ext>
            </a:extLst>
          </p:cNvPr>
          <p:cNvSpPr/>
          <p:nvPr/>
        </p:nvSpPr>
        <p:spPr>
          <a:xfrm>
            <a:off x="3337966" y="3309340"/>
            <a:ext cx="1336411" cy="33262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First Team</a:t>
            </a:r>
          </a:p>
        </p:txBody>
      </p:sp>
      <p:cxnSp>
        <p:nvCxnSpPr>
          <p:cNvPr id="40" name="Connettore 2 39">
            <a:extLst>
              <a:ext uri="{FF2B5EF4-FFF2-40B4-BE49-F238E27FC236}">
                <a16:creationId xmlns:a16="http://schemas.microsoft.com/office/drawing/2014/main" id="{BCE6AEA4-2CFD-45EF-5D5B-A79EED48E09B}"/>
              </a:ext>
            </a:extLst>
          </p:cNvPr>
          <p:cNvCxnSpPr/>
          <p:nvPr/>
        </p:nvCxnSpPr>
        <p:spPr>
          <a:xfrm flipV="1">
            <a:off x="2719818" y="3968604"/>
            <a:ext cx="0" cy="1220189"/>
          </a:xfrm>
          <a:prstGeom prst="straightConnector1">
            <a:avLst/>
          </a:prstGeom>
          <a:ln w="38100">
            <a:solidFill>
              <a:srgbClr val="C00000"/>
            </a:solidFill>
            <a:tailEnd type="triangle"/>
          </a:ln>
        </p:spPr>
        <p:style>
          <a:lnRef idx="2">
            <a:schemeClr val="accent1"/>
          </a:lnRef>
          <a:fillRef idx="0">
            <a:schemeClr val="accent1"/>
          </a:fillRef>
          <a:effectRef idx="1">
            <a:schemeClr val="accent1"/>
          </a:effectRef>
          <a:fontRef idx="minor">
            <a:schemeClr val="tx1"/>
          </a:fontRef>
        </p:style>
      </p:cxnSp>
      <p:cxnSp>
        <p:nvCxnSpPr>
          <p:cNvPr id="41" name="Connettore 7 40">
            <a:extLst>
              <a:ext uri="{FF2B5EF4-FFF2-40B4-BE49-F238E27FC236}">
                <a16:creationId xmlns:a16="http://schemas.microsoft.com/office/drawing/2014/main" id="{986E9786-D2A0-40CD-B724-76C84B13817E}"/>
              </a:ext>
            </a:extLst>
          </p:cNvPr>
          <p:cNvCxnSpPr>
            <a:cxnSpLocks/>
            <a:stCxn id="31" idx="1"/>
            <a:endCxn id="29" idx="0"/>
          </p:cNvCxnSpPr>
          <p:nvPr/>
        </p:nvCxnSpPr>
        <p:spPr>
          <a:xfrm rot="10800000" flipV="1">
            <a:off x="1278911" y="2181535"/>
            <a:ext cx="2148130" cy="1506317"/>
          </a:xfrm>
          <a:prstGeom prst="curvedConnector2">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2" name="Connettore 7 41">
            <a:extLst>
              <a:ext uri="{FF2B5EF4-FFF2-40B4-BE49-F238E27FC236}">
                <a16:creationId xmlns:a16="http://schemas.microsoft.com/office/drawing/2014/main" id="{84E93719-6AE4-8402-CDE5-51FF8F45E494}"/>
              </a:ext>
            </a:extLst>
          </p:cNvPr>
          <p:cNvCxnSpPr>
            <a:cxnSpLocks/>
            <a:endCxn id="36" idx="1"/>
          </p:cNvCxnSpPr>
          <p:nvPr/>
        </p:nvCxnSpPr>
        <p:spPr>
          <a:xfrm rot="16200000" flipH="1">
            <a:off x="1247059" y="4043593"/>
            <a:ext cx="1311652" cy="1311370"/>
          </a:xfrm>
          <a:prstGeom prst="curvedConnector2">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3" name="Connettore 7 42">
            <a:extLst>
              <a:ext uri="{FF2B5EF4-FFF2-40B4-BE49-F238E27FC236}">
                <a16:creationId xmlns:a16="http://schemas.microsoft.com/office/drawing/2014/main" id="{1A9F3933-9560-9776-E319-94F8D044653D}"/>
              </a:ext>
            </a:extLst>
          </p:cNvPr>
          <p:cNvCxnSpPr>
            <a:cxnSpLocks/>
          </p:cNvCxnSpPr>
          <p:nvPr/>
        </p:nvCxnSpPr>
        <p:spPr>
          <a:xfrm rot="5280000" flipH="1">
            <a:off x="1222339" y="4059449"/>
            <a:ext cx="1309460" cy="1279660"/>
          </a:xfrm>
          <a:prstGeom prst="curvedConnector2">
            <a:avLst/>
          </a:prstGeom>
          <a:ln w="38100">
            <a:solidFill>
              <a:schemeClr val="tx1"/>
            </a:solidFill>
            <a:prstDash val="dash"/>
          </a:ln>
        </p:spPr>
        <p:style>
          <a:lnRef idx="2">
            <a:schemeClr val="accent1"/>
          </a:lnRef>
          <a:fillRef idx="0">
            <a:schemeClr val="accent1"/>
          </a:fillRef>
          <a:effectRef idx="1">
            <a:schemeClr val="accent1"/>
          </a:effectRef>
          <a:fontRef idx="minor">
            <a:schemeClr val="tx1"/>
          </a:fontRef>
        </p:style>
      </p:cxnSp>
      <p:cxnSp>
        <p:nvCxnSpPr>
          <p:cNvPr id="44" name="Connettore 2 43">
            <a:extLst>
              <a:ext uri="{FF2B5EF4-FFF2-40B4-BE49-F238E27FC236}">
                <a16:creationId xmlns:a16="http://schemas.microsoft.com/office/drawing/2014/main" id="{41887343-B1E4-BD2A-0465-857887DA0018}"/>
              </a:ext>
            </a:extLst>
          </p:cNvPr>
          <p:cNvCxnSpPr>
            <a:cxnSpLocks/>
          </p:cNvCxnSpPr>
          <p:nvPr/>
        </p:nvCxnSpPr>
        <p:spPr>
          <a:xfrm>
            <a:off x="1242882" y="4049793"/>
            <a:ext cx="1387484" cy="0"/>
          </a:xfrm>
          <a:prstGeom prst="straightConnector1">
            <a:avLst/>
          </a:prstGeom>
          <a:ln w="38100">
            <a:solidFill>
              <a:srgbClr val="C00000"/>
            </a:solidFill>
            <a:prstDash val="dash"/>
            <a:tailEnd type="triangle"/>
          </a:ln>
        </p:spPr>
        <p:style>
          <a:lnRef idx="2">
            <a:schemeClr val="accent1"/>
          </a:lnRef>
          <a:fillRef idx="0">
            <a:schemeClr val="accent1"/>
          </a:fillRef>
          <a:effectRef idx="1">
            <a:schemeClr val="accent1"/>
          </a:effectRef>
          <a:fontRef idx="minor">
            <a:schemeClr val="tx1"/>
          </a:fontRef>
        </p:style>
      </p:cxnSp>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7047891"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err="1">
                <a:latin typeface="Book Antiqua" panose="02040602050305030304" pitchFamily="18" charset="0"/>
                <a:cs typeface="Big Caslon Medium" panose="02000603090000020003" pitchFamily="2" charset="-79"/>
              </a:rPr>
              <a:t>Football’s</a:t>
            </a:r>
            <a:r>
              <a:rPr lang="it-IT" sz="2000" dirty="0">
                <a:latin typeface="Book Antiqua" panose="02040602050305030304" pitchFamily="18" charset="0"/>
                <a:cs typeface="Big Caslon Medium" panose="02000603090000020003" pitchFamily="2" charset="-79"/>
              </a:rPr>
              <a:t> </a:t>
            </a:r>
            <a:r>
              <a:rPr lang="it-IT" sz="2000" dirty="0" err="1">
                <a:latin typeface="Book Antiqua" panose="02040602050305030304" pitchFamily="18" charset="0"/>
                <a:cs typeface="Big Caslon Medium" panose="02000603090000020003" pitchFamily="2" charset="-79"/>
              </a:rPr>
              <a:t>Relational</a:t>
            </a:r>
            <a:r>
              <a:rPr lang="it-IT" sz="2000" dirty="0">
                <a:latin typeface="Book Antiqua" panose="02040602050305030304" pitchFamily="18" charset="0"/>
                <a:cs typeface="Big Caslon Medium" panose="02000603090000020003" pitchFamily="2" charset="-79"/>
              </a:rPr>
              <a:t> Global Value Chain Governance</a:t>
            </a:r>
          </a:p>
        </p:txBody>
      </p:sp>
      <p:cxnSp>
        <p:nvCxnSpPr>
          <p:cNvPr id="6" name="Connettore 1 5">
            <a:extLst>
              <a:ext uri="{FF2B5EF4-FFF2-40B4-BE49-F238E27FC236}">
                <a16:creationId xmlns:a16="http://schemas.microsoft.com/office/drawing/2014/main" id="{0C965DD6-188A-D57C-5C6D-C540B9F302DB}"/>
              </a:ext>
            </a:extLst>
          </p:cNvPr>
          <p:cNvCxnSpPr>
            <a:cxnSpLocks/>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11" name="CasellaDiTesto 10">
            <a:extLst>
              <a:ext uri="{FF2B5EF4-FFF2-40B4-BE49-F238E27FC236}">
                <a16:creationId xmlns:a16="http://schemas.microsoft.com/office/drawing/2014/main" id="{08D1D02A-56C2-0322-25DA-53C905363815}"/>
              </a:ext>
            </a:extLst>
          </p:cNvPr>
          <p:cNvSpPr txBox="1"/>
          <p:nvPr/>
        </p:nvSpPr>
        <p:spPr>
          <a:xfrm>
            <a:off x="8776804" y="94286"/>
            <a:ext cx="1172910" cy="466859"/>
          </a:xfrm>
          <a:prstGeom prst="rect">
            <a:avLst/>
          </a:prstGeom>
          <a:noFill/>
        </p:spPr>
        <p:txBody>
          <a:bodyPr wrap="square" rtlCol="0">
            <a:spAutoFit/>
          </a:bodyPr>
          <a:lstStyle/>
          <a:p>
            <a:pPr algn="r">
              <a:lnSpc>
                <a:spcPct val="150000"/>
              </a:lnSpc>
            </a:pPr>
            <a:r>
              <a:rPr lang="en-GB" b="1" dirty="0">
                <a:latin typeface="Book Antiqua" panose="02040602050305030304" pitchFamily="18" charset="0"/>
                <a:cs typeface="Big Caslon Medium" panose="02000603090000020003" pitchFamily="2" charset="-79"/>
              </a:rPr>
              <a:t>KEY</a:t>
            </a:r>
          </a:p>
        </p:txBody>
      </p:sp>
      <p:sp>
        <p:nvSpPr>
          <p:cNvPr id="12" name="CasellaDiTesto 11">
            <a:extLst>
              <a:ext uri="{FF2B5EF4-FFF2-40B4-BE49-F238E27FC236}">
                <a16:creationId xmlns:a16="http://schemas.microsoft.com/office/drawing/2014/main" id="{C9826912-405B-59CF-EE28-17B7163F3364}"/>
              </a:ext>
            </a:extLst>
          </p:cNvPr>
          <p:cNvSpPr txBox="1"/>
          <p:nvPr/>
        </p:nvSpPr>
        <p:spPr>
          <a:xfrm>
            <a:off x="9345791" y="462862"/>
            <a:ext cx="2977861" cy="1727011"/>
          </a:xfrm>
          <a:prstGeom prst="rect">
            <a:avLst/>
          </a:prstGeom>
          <a:noFill/>
        </p:spPr>
        <p:txBody>
          <a:bodyPr wrap="square" rtlCol="0">
            <a:spAutoFit/>
          </a:bodyPr>
          <a:lstStyle/>
          <a:p>
            <a:pPr marL="342900" indent="-342900" algn="l">
              <a:lnSpc>
                <a:spcPct val="150000"/>
              </a:lnSpc>
              <a:buAutoNum type="arabicParenR"/>
            </a:pPr>
            <a:r>
              <a:rPr lang="en-GB" sz="1200" dirty="0">
                <a:latin typeface="Book Antiqua" panose="02040602050305030304" pitchFamily="18" charset="0"/>
                <a:cs typeface="Big Caslon Medium" panose="02000603090000020003" pitchFamily="2" charset="-79"/>
              </a:rPr>
              <a:t>Promotion from Academy</a:t>
            </a:r>
          </a:p>
          <a:p>
            <a:pPr marL="342900" indent="-342900" algn="l">
              <a:lnSpc>
                <a:spcPct val="150000"/>
              </a:lnSpc>
              <a:buAutoNum type="arabicParenR"/>
            </a:pPr>
            <a:r>
              <a:rPr lang="en-GB" sz="1200" dirty="0">
                <a:latin typeface="Book Antiqua" panose="02040602050305030304" pitchFamily="18" charset="0"/>
                <a:cs typeface="Big Caslon Medium" panose="02000603090000020003" pitchFamily="2" charset="-79"/>
              </a:rPr>
              <a:t>Promotion through Agent</a:t>
            </a:r>
          </a:p>
          <a:p>
            <a:pPr marL="342900" indent="-342900" algn="l">
              <a:lnSpc>
                <a:spcPct val="150000"/>
              </a:lnSpc>
              <a:buAutoNum type="arabicParenR"/>
            </a:pPr>
            <a:r>
              <a:rPr lang="en-GB" sz="1200" dirty="0">
                <a:latin typeface="Book Antiqua" panose="02040602050305030304" pitchFamily="18" charset="0"/>
                <a:cs typeface="Big Caslon Medium" panose="02000603090000020003" pitchFamily="2" charset="-79"/>
              </a:rPr>
              <a:t>Transaction with other clubs</a:t>
            </a:r>
          </a:p>
          <a:p>
            <a:pPr marL="342900" indent="-342900" algn="l">
              <a:lnSpc>
                <a:spcPct val="150000"/>
              </a:lnSpc>
              <a:buAutoNum type="arabicParenR"/>
            </a:pPr>
            <a:r>
              <a:rPr lang="en-GB" sz="1200" dirty="0">
                <a:latin typeface="Book Antiqua" panose="02040602050305030304" pitchFamily="18" charset="0"/>
                <a:cs typeface="Big Caslon Medium" panose="02000603090000020003" pitchFamily="2" charset="-79"/>
              </a:rPr>
              <a:t>Purchase of Free Agents </a:t>
            </a:r>
          </a:p>
          <a:p>
            <a:pPr marL="342900" indent="-342900" algn="l">
              <a:lnSpc>
                <a:spcPct val="150000"/>
              </a:lnSpc>
              <a:buAutoNum type="arabicParenR"/>
            </a:pPr>
            <a:endParaRPr lang="en-GB" sz="1200" dirty="0">
              <a:latin typeface="Book Antiqua" panose="02040602050305030304" pitchFamily="18" charset="0"/>
              <a:cs typeface="Big Caslon Medium" panose="02000603090000020003" pitchFamily="2" charset="-79"/>
            </a:endParaRPr>
          </a:p>
          <a:p>
            <a:pPr marL="342900" indent="-342900" algn="l">
              <a:lnSpc>
                <a:spcPct val="150000"/>
              </a:lnSpc>
              <a:buAutoNum type="arabicParenR"/>
            </a:pPr>
            <a:endParaRPr lang="en-GB" sz="1200" dirty="0">
              <a:latin typeface="Book Antiqua" panose="02040602050305030304" pitchFamily="18" charset="0"/>
              <a:cs typeface="Big Caslon Medium" panose="02000603090000020003" pitchFamily="2" charset="-79"/>
            </a:endParaRPr>
          </a:p>
        </p:txBody>
      </p:sp>
      <p:sp>
        <p:nvSpPr>
          <p:cNvPr id="46" name="Rettangolo con angoli arrotondati 45">
            <a:extLst>
              <a:ext uri="{FF2B5EF4-FFF2-40B4-BE49-F238E27FC236}">
                <a16:creationId xmlns:a16="http://schemas.microsoft.com/office/drawing/2014/main" id="{AC38FC2F-9A5B-F067-33ED-8C9CE1312C91}"/>
              </a:ext>
            </a:extLst>
          </p:cNvPr>
          <p:cNvSpPr/>
          <p:nvPr/>
        </p:nvSpPr>
        <p:spPr>
          <a:xfrm>
            <a:off x="8397908" y="2012443"/>
            <a:ext cx="2868887" cy="428751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47" name="Rettangolo con angoli arrotondati 46">
            <a:extLst>
              <a:ext uri="{FF2B5EF4-FFF2-40B4-BE49-F238E27FC236}">
                <a16:creationId xmlns:a16="http://schemas.microsoft.com/office/drawing/2014/main" id="{4416F8CD-2012-C4A3-C6F1-866EC3C1B338}"/>
              </a:ext>
            </a:extLst>
          </p:cNvPr>
          <p:cNvSpPr/>
          <p:nvPr/>
        </p:nvSpPr>
        <p:spPr>
          <a:xfrm>
            <a:off x="8391852" y="3306560"/>
            <a:ext cx="2868887" cy="2993395"/>
          </a:xfrm>
          <a:prstGeom prst="roundRect">
            <a:avLst>
              <a:gd name="adj" fmla="val 13895"/>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8" name="Rettangolo con angoli arrotondati 47">
            <a:extLst>
              <a:ext uri="{FF2B5EF4-FFF2-40B4-BE49-F238E27FC236}">
                <a16:creationId xmlns:a16="http://schemas.microsoft.com/office/drawing/2014/main" id="{BBA2B6E9-770A-8F47-85A5-C78F9DC06A2D}"/>
              </a:ext>
            </a:extLst>
          </p:cNvPr>
          <p:cNvSpPr/>
          <p:nvPr/>
        </p:nvSpPr>
        <p:spPr>
          <a:xfrm>
            <a:off x="8397908" y="4319715"/>
            <a:ext cx="1558379" cy="1980241"/>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49" name="Rettangolo con angoli arrotondati 48">
            <a:extLst>
              <a:ext uri="{FF2B5EF4-FFF2-40B4-BE49-F238E27FC236}">
                <a16:creationId xmlns:a16="http://schemas.microsoft.com/office/drawing/2014/main" id="{BB6FCCD5-D880-06DE-F1AB-91476E53A6EE}"/>
              </a:ext>
            </a:extLst>
          </p:cNvPr>
          <p:cNvSpPr/>
          <p:nvPr/>
        </p:nvSpPr>
        <p:spPr>
          <a:xfrm>
            <a:off x="6307143" y="3703925"/>
            <a:ext cx="1613441" cy="332621"/>
          </a:xfrm>
          <a:prstGeom prst="round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it-IT" dirty="0">
                <a:solidFill>
                  <a:schemeClr val="tx1"/>
                </a:solidFill>
              </a:rPr>
              <a:t>Player’s Agent</a:t>
            </a:r>
          </a:p>
        </p:txBody>
      </p:sp>
      <p:grpSp>
        <p:nvGrpSpPr>
          <p:cNvPr id="50" name="Gruppo 49">
            <a:extLst>
              <a:ext uri="{FF2B5EF4-FFF2-40B4-BE49-F238E27FC236}">
                <a16:creationId xmlns:a16="http://schemas.microsoft.com/office/drawing/2014/main" id="{DDE4F64F-A1BB-1079-B107-D32820EA7B3B}"/>
              </a:ext>
            </a:extLst>
          </p:cNvPr>
          <p:cNvGrpSpPr/>
          <p:nvPr/>
        </p:nvGrpSpPr>
        <p:grpSpPr>
          <a:xfrm>
            <a:off x="8573704" y="2012443"/>
            <a:ext cx="2221426" cy="3825849"/>
            <a:chOff x="2463959" y="2390021"/>
            <a:chExt cx="2221426" cy="3825849"/>
          </a:xfrm>
        </p:grpSpPr>
        <p:sp>
          <p:nvSpPr>
            <p:cNvPr id="51" name="Rettangolo con angoli arrotondati 50">
              <a:extLst>
                <a:ext uri="{FF2B5EF4-FFF2-40B4-BE49-F238E27FC236}">
                  <a16:creationId xmlns:a16="http://schemas.microsoft.com/office/drawing/2014/main" id="{A2525A98-D831-EFB4-F7DC-503D5BB8E1A5}"/>
                </a:ext>
              </a:extLst>
            </p:cNvPr>
            <p:cNvSpPr/>
            <p:nvPr/>
          </p:nvSpPr>
          <p:spPr>
            <a:xfrm>
              <a:off x="3152249" y="2390021"/>
              <a:ext cx="1140714" cy="3326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Club 2</a:t>
              </a:r>
            </a:p>
          </p:txBody>
        </p:sp>
        <p:sp>
          <p:nvSpPr>
            <p:cNvPr id="52" name="Rettangolo con angoli arrotondati 51">
              <a:extLst>
                <a:ext uri="{FF2B5EF4-FFF2-40B4-BE49-F238E27FC236}">
                  <a16:creationId xmlns:a16="http://schemas.microsoft.com/office/drawing/2014/main" id="{38568ED1-D9C5-45DC-5066-5ADB25B6B343}"/>
                </a:ext>
              </a:extLst>
            </p:cNvPr>
            <p:cNvSpPr/>
            <p:nvPr/>
          </p:nvSpPr>
          <p:spPr>
            <a:xfrm>
              <a:off x="2747717" y="3141864"/>
              <a:ext cx="1937668" cy="332621"/>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t>Sports Director</a:t>
              </a:r>
            </a:p>
          </p:txBody>
        </p:sp>
        <p:sp>
          <p:nvSpPr>
            <p:cNvPr id="53" name="Rettangolo con angoli arrotondati 52">
              <a:extLst>
                <a:ext uri="{FF2B5EF4-FFF2-40B4-BE49-F238E27FC236}">
                  <a16:creationId xmlns:a16="http://schemas.microsoft.com/office/drawing/2014/main" id="{4773DC05-1C23-3D98-E8EA-1041F7BF865B}"/>
                </a:ext>
              </a:extLst>
            </p:cNvPr>
            <p:cNvSpPr/>
            <p:nvPr/>
          </p:nvSpPr>
          <p:spPr>
            <a:xfrm>
              <a:off x="2463959" y="4698350"/>
              <a:ext cx="1198429" cy="332621"/>
            </a:xfrm>
            <a:prstGeom prst="round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Academy</a:t>
              </a:r>
            </a:p>
          </p:txBody>
        </p:sp>
        <p:sp>
          <p:nvSpPr>
            <p:cNvPr id="54" name="Rettangolo con angoli arrotondati 53">
              <a:extLst>
                <a:ext uri="{FF2B5EF4-FFF2-40B4-BE49-F238E27FC236}">
                  <a16:creationId xmlns:a16="http://schemas.microsoft.com/office/drawing/2014/main" id="{9BA9C1AE-827A-5371-ABA8-684CC5210B77}"/>
                </a:ext>
              </a:extLst>
            </p:cNvPr>
            <p:cNvSpPr/>
            <p:nvPr/>
          </p:nvSpPr>
          <p:spPr>
            <a:xfrm>
              <a:off x="3132349" y="5883249"/>
              <a:ext cx="1434443" cy="33262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t>Target Player</a:t>
              </a:r>
            </a:p>
          </p:txBody>
        </p:sp>
        <p:sp>
          <p:nvSpPr>
            <p:cNvPr id="55" name="Rettangolo con angoli arrotondati 54">
              <a:extLst>
                <a:ext uri="{FF2B5EF4-FFF2-40B4-BE49-F238E27FC236}">
                  <a16:creationId xmlns:a16="http://schemas.microsoft.com/office/drawing/2014/main" id="{CE795E04-3A01-69F6-58F5-6ED993F42E53}"/>
                </a:ext>
              </a:extLst>
            </p:cNvPr>
            <p:cNvSpPr/>
            <p:nvPr/>
          </p:nvSpPr>
          <p:spPr>
            <a:xfrm>
              <a:off x="3063174" y="3684136"/>
              <a:ext cx="1336411" cy="332621"/>
            </a:xfrm>
            <a:prstGeom prst="roundRect">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solidFill>
                    <a:schemeClr val="tx1"/>
                  </a:solidFill>
                </a:rPr>
                <a:t>First Team</a:t>
              </a:r>
            </a:p>
          </p:txBody>
        </p:sp>
      </p:grpSp>
      <p:cxnSp>
        <p:nvCxnSpPr>
          <p:cNvPr id="56" name="Connettore 2 55">
            <a:extLst>
              <a:ext uri="{FF2B5EF4-FFF2-40B4-BE49-F238E27FC236}">
                <a16:creationId xmlns:a16="http://schemas.microsoft.com/office/drawing/2014/main" id="{98A96B5E-EFB9-CA5D-707A-15D2F2BB7429}"/>
              </a:ext>
            </a:extLst>
          </p:cNvPr>
          <p:cNvCxnSpPr>
            <a:cxnSpLocks/>
            <a:stCxn id="32" idx="3"/>
          </p:cNvCxnSpPr>
          <p:nvPr/>
        </p:nvCxnSpPr>
        <p:spPr>
          <a:xfrm>
            <a:off x="4960177" y="2933379"/>
            <a:ext cx="1329696" cy="761557"/>
          </a:xfrm>
          <a:prstGeom prst="straightConnector1">
            <a:avLst/>
          </a:prstGeom>
          <a:ln w="38100">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7" name="Connettore 7 56">
            <a:extLst>
              <a:ext uri="{FF2B5EF4-FFF2-40B4-BE49-F238E27FC236}">
                <a16:creationId xmlns:a16="http://schemas.microsoft.com/office/drawing/2014/main" id="{87D56619-3708-3839-F6B7-256108A8291D}"/>
              </a:ext>
            </a:extLst>
          </p:cNvPr>
          <p:cNvCxnSpPr>
            <a:cxnSpLocks/>
          </p:cNvCxnSpPr>
          <p:nvPr/>
        </p:nvCxnSpPr>
        <p:spPr>
          <a:xfrm rot="16200000" flipH="1">
            <a:off x="6953906" y="3409512"/>
            <a:ext cx="1635435" cy="2916000"/>
          </a:xfrm>
          <a:prstGeom prst="curvedConnector2">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58" name="Connettore 7 57">
            <a:extLst>
              <a:ext uri="{FF2B5EF4-FFF2-40B4-BE49-F238E27FC236}">
                <a16:creationId xmlns:a16="http://schemas.microsoft.com/office/drawing/2014/main" id="{0E96592C-B310-8559-EDAD-5BF20EE07875}"/>
              </a:ext>
            </a:extLst>
          </p:cNvPr>
          <p:cNvCxnSpPr>
            <a:cxnSpLocks/>
          </p:cNvCxnSpPr>
          <p:nvPr/>
        </p:nvCxnSpPr>
        <p:spPr>
          <a:xfrm rot="27000000" flipH="1">
            <a:off x="6953605" y="3414886"/>
            <a:ext cx="1634400" cy="2916000"/>
          </a:xfrm>
          <a:prstGeom prst="curvedConnector2">
            <a:avLst/>
          </a:prstGeom>
          <a:ln w="381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59" name="Connettore 2 58">
            <a:extLst>
              <a:ext uri="{FF2B5EF4-FFF2-40B4-BE49-F238E27FC236}">
                <a16:creationId xmlns:a16="http://schemas.microsoft.com/office/drawing/2014/main" id="{7B722423-4854-4091-DA9E-ED693D4FC9B2}"/>
              </a:ext>
            </a:extLst>
          </p:cNvPr>
          <p:cNvCxnSpPr>
            <a:cxnSpLocks/>
          </p:cNvCxnSpPr>
          <p:nvPr/>
        </p:nvCxnSpPr>
        <p:spPr>
          <a:xfrm flipH="1" flipV="1">
            <a:off x="4977447" y="2927894"/>
            <a:ext cx="3862744" cy="8628"/>
          </a:xfrm>
          <a:prstGeom prst="straightConnector1">
            <a:avLst/>
          </a:prstGeom>
          <a:ln w="38100">
            <a:prstDash val="sysDot"/>
            <a:headEnd type="arrow" w="med" len="med"/>
            <a:tailEnd type="arrow" w="med" len="med"/>
          </a:ln>
        </p:spPr>
        <p:style>
          <a:lnRef idx="1">
            <a:schemeClr val="dk1"/>
          </a:lnRef>
          <a:fillRef idx="0">
            <a:schemeClr val="dk1"/>
          </a:fillRef>
          <a:effectRef idx="0">
            <a:schemeClr val="dk1"/>
          </a:effectRef>
          <a:fontRef idx="minor">
            <a:schemeClr val="tx1"/>
          </a:fontRef>
        </p:style>
      </p:cxnSp>
      <p:cxnSp>
        <p:nvCxnSpPr>
          <p:cNvPr id="60" name="Connettore 2 59">
            <a:extLst>
              <a:ext uri="{FF2B5EF4-FFF2-40B4-BE49-F238E27FC236}">
                <a16:creationId xmlns:a16="http://schemas.microsoft.com/office/drawing/2014/main" id="{A6CA0388-B085-4B36-3859-FF9008E2EABB}"/>
              </a:ext>
            </a:extLst>
          </p:cNvPr>
          <p:cNvCxnSpPr>
            <a:cxnSpLocks/>
            <a:stCxn id="49" idx="0"/>
          </p:cNvCxnSpPr>
          <p:nvPr/>
        </p:nvCxnSpPr>
        <p:spPr>
          <a:xfrm flipV="1">
            <a:off x="7113864" y="2927894"/>
            <a:ext cx="1666039" cy="776031"/>
          </a:xfrm>
          <a:prstGeom prst="straightConnector1">
            <a:avLst/>
          </a:prstGeom>
          <a:ln w="38100">
            <a:prstDash val="sysDot"/>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61" name="Connettore 2 60">
            <a:extLst>
              <a:ext uri="{FF2B5EF4-FFF2-40B4-BE49-F238E27FC236}">
                <a16:creationId xmlns:a16="http://schemas.microsoft.com/office/drawing/2014/main" id="{8E1FCCFC-4364-B11C-4B61-70DA6A041317}"/>
              </a:ext>
            </a:extLst>
          </p:cNvPr>
          <p:cNvCxnSpPr>
            <a:cxnSpLocks/>
          </p:cNvCxnSpPr>
          <p:nvPr/>
        </p:nvCxnSpPr>
        <p:spPr>
          <a:xfrm flipH="1" flipV="1">
            <a:off x="5234669" y="3790114"/>
            <a:ext cx="3991097" cy="1881867"/>
          </a:xfrm>
          <a:prstGeom prst="straightConnector1">
            <a:avLst/>
          </a:prstGeom>
          <a:ln w="38100">
            <a:solidFill>
              <a:srgbClr val="C00000"/>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64" name="Connettore 2 63">
            <a:extLst>
              <a:ext uri="{FF2B5EF4-FFF2-40B4-BE49-F238E27FC236}">
                <a16:creationId xmlns:a16="http://schemas.microsoft.com/office/drawing/2014/main" id="{44528B73-6944-A881-661E-52D12B2C95A3}"/>
              </a:ext>
            </a:extLst>
          </p:cNvPr>
          <p:cNvCxnSpPr>
            <a:cxnSpLocks/>
          </p:cNvCxnSpPr>
          <p:nvPr/>
        </p:nvCxnSpPr>
        <p:spPr>
          <a:xfrm flipV="1">
            <a:off x="7143670" y="2930596"/>
            <a:ext cx="0" cy="754190"/>
          </a:xfrm>
          <a:prstGeom prst="straightConnector1">
            <a:avLst/>
          </a:prstGeom>
          <a:ln w="38100">
            <a:prstDash val="sysDot"/>
            <a:headEnd type="arrow" w="med" len="med"/>
            <a:tailEnd type="arrow" w="med" len="med"/>
          </a:ln>
        </p:spPr>
        <p:style>
          <a:lnRef idx="1">
            <a:schemeClr val="dk1"/>
          </a:lnRef>
          <a:fillRef idx="0">
            <a:schemeClr val="dk1"/>
          </a:fillRef>
          <a:effectRef idx="0">
            <a:schemeClr val="dk1"/>
          </a:effectRef>
          <a:fontRef idx="minor">
            <a:schemeClr val="tx1"/>
          </a:fontRef>
        </p:style>
      </p:cxnSp>
      <p:sp>
        <p:nvSpPr>
          <p:cNvPr id="67" name="Rettangolo con angoli arrotondati 66">
            <a:extLst>
              <a:ext uri="{FF2B5EF4-FFF2-40B4-BE49-F238E27FC236}">
                <a16:creationId xmlns:a16="http://schemas.microsoft.com/office/drawing/2014/main" id="{47AC7644-197A-9661-61E3-56F843F9D370}"/>
              </a:ext>
            </a:extLst>
          </p:cNvPr>
          <p:cNvSpPr/>
          <p:nvPr/>
        </p:nvSpPr>
        <p:spPr>
          <a:xfrm>
            <a:off x="6197654" y="5967334"/>
            <a:ext cx="1434443" cy="332621"/>
          </a:xfrm>
          <a:prstGeom prst="roundRect">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sz="1600" dirty="0"/>
              <a:t>Target Player</a:t>
            </a:r>
          </a:p>
        </p:txBody>
      </p:sp>
      <p:cxnSp>
        <p:nvCxnSpPr>
          <p:cNvPr id="69" name="Connettore 2 68">
            <a:extLst>
              <a:ext uri="{FF2B5EF4-FFF2-40B4-BE49-F238E27FC236}">
                <a16:creationId xmlns:a16="http://schemas.microsoft.com/office/drawing/2014/main" id="{FFFFCE98-6816-5A21-9459-50DF122A70D7}"/>
              </a:ext>
            </a:extLst>
          </p:cNvPr>
          <p:cNvCxnSpPr>
            <a:endCxn id="49" idx="1"/>
          </p:cNvCxnSpPr>
          <p:nvPr/>
        </p:nvCxnSpPr>
        <p:spPr>
          <a:xfrm>
            <a:off x="4977447" y="2927894"/>
            <a:ext cx="1329696" cy="942342"/>
          </a:xfrm>
          <a:prstGeom prst="straightConnector1">
            <a:avLst/>
          </a:prstGeom>
          <a:ln w="38100">
            <a:solidFill>
              <a:schemeClr val="tx1"/>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70" name="Connettore 2 69">
            <a:extLst>
              <a:ext uri="{FF2B5EF4-FFF2-40B4-BE49-F238E27FC236}">
                <a16:creationId xmlns:a16="http://schemas.microsoft.com/office/drawing/2014/main" id="{5A25149D-3915-5636-5CB0-FCF57F0F5203}"/>
              </a:ext>
            </a:extLst>
          </p:cNvPr>
          <p:cNvCxnSpPr>
            <a:cxnSpLocks/>
            <a:endCxn id="67" idx="0"/>
          </p:cNvCxnSpPr>
          <p:nvPr/>
        </p:nvCxnSpPr>
        <p:spPr>
          <a:xfrm>
            <a:off x="6420392" y="4049793"/>
            <a:ext cx="494484" cy="1917541"/>
          </a:xfrm>
          <a:prstGeom prst="straightConnector1">
            <a:avLst/>
          </a:prstGeom>
          <a:ln w="38100">
            <a:solidFill>
              <a:schemeClr val="tx1"/>
            </a:solidFill>
            <a:prstDash val="lgDash"/>
            <a:tailEnd type="triangle"/>
          </a:ln>
        </p:spPr>
        <p:style>
          <a:lnRef idx="2">
            <a:schemeClr val="accent1"/>
          </a:lnRef>
          <a:fillRef idx="0">
            <a:schemeClr val="accent1"/>
          </a:fillRef>
          <a:effectRef idx="1">
            <a:schemeClr val="accent1"/>
          </a:effectRef>
          <a:fontRef idx="minor">
            <a:schemeClr val="tx1"/>
          </a:fontRef>
        </p:style>
      </p:cxnSp>
      <p:cxnSp>
        <p:nvCxnSpPr>
          <p:cNvPr id="75" name="Connettore 2 74">
            <a:extLst>
              <a:ext uri="{FF2B5EF4-FFF2-40B4-BE49-F238E27FC236}">
                <a16:creationId xmlns:a16="http://schemas.microsoft.com/office/drawing/2014/main" id="{C4748F73-DA99-E5B9-554B-032E64A85B5A}"/>
              </a:ext>
            </a:extLst>
          </p:cNvPr>
          <p:cNvCxnSpPr>
            <a:cxnSpLocks/>
            <a:stCxn id="67" idx="0"/>
          </p:cNvCxnSpPr>
          <p:nvPr/>
        </p:nvCxnSpPr>
        <p:spPr>
          <a:xfrm flipH="1" flipV="1">
            <a:off x="5194661" y="4022618"/>
            <a:ext cx="1720215" cy="1944716"/>
          </a:xfrm>
          <a:prstGeom prst="straightConnector1">
            <a:avLst/>
          </a:prstGeom>
          <a:ln w="38100">
            <a:solidFill>
              <a:srgbClr val="C00000"/>
            </a:solidFill>
            <a:prstDash val="lgDash"/>
            <a:tailEnd type="triangle"/>
          </a:ln>
        </p:spPr>
        <p:style>
          <a:lnRef idx="2">
            <a:schemeClr val="accent1"/>
          </a:lnRef>
          <a:fillRef idx="0">
            <a:schemeClr val="accent1"/>
          </a:fillRef>
          <a:effectRef idx="1">
            <a:schemeClr val="accent1"/>
          </a:effectRef>
          <a:fontRef idx="minor">
            <a:schemeClr val="tx1"/>
          </a:fontRef>
        </p:style>
      </p:cxnSp>
      <p:sp>
        <p:nvSpPr>
          <p:cNvPr id="80" name="Rettangolo 79">
            <a:extLst>
              <a:ext uri="{FF2B5EF4-FFF2-40B4-BE49-F238E27FC236}">
                <a16:creationId xmlns:a16="http://schemas.microsoft.com/office/drawing/2014/main" id="{5BFA5B22-E3D2-F8F8-B533-B764F92D5901}"/>
              </a:ext>
            </a:extLst>
          </p:cNvPr>
          <p:cNvSpPr/>
          <p:nvPr/>
        </p:nvSpPr>
        <p:spPr>
          <a:xfrm>
            <a:off x="2725264" y="4851367"/>
            <a:ext cx="344055"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1</a:t>
            </a:r>
          </a:p>
        </p:txBody>
      </p:sp>
      <p:sp>
        <p:nvSpPr>
          <p:cNvPr id="81" name="Rettangolo 80">
            <a:extLst>
              <a:ext uri="{FF2B5EF4-FFF2-40B4-BE49-F238E27FC236}">
                <a16:creationId xmlns:a16="http://schemas.microsoft.com/office/drawing/2014/main" id="{949A95B3-DF45-1771-92EF-5BAEB3E580B3}"/>
              </a:ext>
            </a:extLst>
          </p:cNvPr>
          <p:cNvSpPr/>
          <p:nvPr/>
        </p:nvSpPr>
        <p:spPr>
          <a:xfrm>
            <a:off x="3018919" y="1894316"/>
            <a:ext cx="344055"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2</a:t>
            </a:r>
          </a:p>
        </p:txBody>
      </p:sp>
      <p:sp>
        <p:nvSpPr>
          <p:cNvPr id="82" name="Rettangolo 81">
            <a:extLst>
              <a:ext uri="{FF2B5EF4-FFF2-40B4-BE49-F238E27FC236}">
                <a16:creationId xmlns:a16="http://schemas.microsoft.com/office/drawing/2014/main" id="{8FD10C7F-08B6-807A-547C-F497BFA801A0}"/>
              </a:ext>
            </a:extLst>
          </p:cNvPr>
          <p:cNvSpPr/>
          <p:nvPr/>
        </p:nvSpPr>
        <p:spPr>
          <a:xfrm>
            <a:off x="5399201" y="2878516"/>
            <a:ext cx="344055"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3</a:t>
            </a:r>
          </a:p>
        </p:txBody>
      </p:sp>
      <p:sp>
        <p:nvSpPr>
          <p:cNvPr id="86" name="Rettangolo 85">
            <a:extLst>
              <a:ext uri="{FF2B5EF4-FFF2-40B4-BE49-F238E27FC236}">
                <a16:creationId xmlns:a16="http://schemas.microsoft.com/office/drawing/2014/main" id="{FC50582B-29F1-14E1-F22A-82823833A6DB}"/>
              </a:ext>
            </a:extLst>
          </p:cNvPr>
          <p:cNvSpPr/>
          <p:nvPr/>
        </p:nvSpPr>
        <p:spPr>
          <a:xfrm>
            <a:off x="5504037" y="3512954"/>
            <a:ext cx="344055"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4</a:t>
            </a:r>
          </a:p>
        </p:txBody>
      </p:sp>
      <p:sp>
        <p:nvSpPr>
          <p:cNvPr id="90" name="Rettangolo 89">
            <a:extLst>
              <a:ext uri="{FF2B5EF4-FFF2-40B4-BE49-F238E27FC236}">
                <a16:creationId xmlns:a16="http://schemas.microsoft.com/office/drawing/2014/main" id="{30A6B6A8-BCA1-A4C1-8F3A-C2D5998E8535}"/>
              </a:ext>
            </a:extLst>
          </p:cNvPr>
          <p:cNvSpPr/>
          <p:nvPr/>
        </p:nvSpPr>
        <p:spPr>
          <a:xfrm>
            <a:off x="498415" y="5102397"/>
            <a:ext cx="1880785" cy="54708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Low ability to codify</a:t>
            </a:r>
          </a:p>
        </p:txBody>
      </p:sp>
      <p:sp>
        <p:nvSpPr>
          <p:cNvPr id="91" name="Rettangolo 90">
            <a:extLst>
              <a:ext uri="{FF2B5EF4-FFF2-40B4-BE49-F238E27FC236}">
                <a16:creationId xmlns:a16="http://schemas.microsoft.com/office/drawing/2014/main" id="{7D97A669-EC91-F6BA-F48D-4AB5B2EBAC62}"/>
              </a:ext>
            </a:extLst>
          </p:cNvPr>
          <p:cNvSpPr/>
          <p:nvPr/>
        </p:nvSpPr>
        <p:spPr>
          <a:xfrm>
            <a:off x="498415" y="5738504"/>
            <a:ext cx="1880785" cy="54708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High Capabilities</a:t>
            </a:r>
          </a:p>
        </p:txBody>
      </p:sp>
    </p:spTree>
    <p:extLst>
      <p:ext uri="{BB962C8B-B14F-4D97-AF65-F5344CB8AC3E}">
        <p14:creationId xmlns:p14="http://schemas.microsoft.com/office/powerpoint/2010/main" val="14963229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dissolve">
                                      <p:cBhvr>
                                        <p:cTn id="7" dur="500"/>
                                        <p:tgtEl>
                                          <p:spTgt spid="80"/>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40"/>
                                        </p:tgtEl>
                                        <p:attrNameLst>
                                          <p:attrName>style.visibility</p:attrName>
                                        </p:attrNameLst>
                                      </p:cBhvr>
                                      <p:to>
                                        <p:strVal val="visible"/>
                                      </p:to>
                                    </p:set>
                                    <p:anim calcmode="lin" valueType="num">
                                      <p:cBhvr additive="base">
                                        <p:cTn id="11" dur="500" fill="hold"/>
                                        <p:tgtEl>
                                          <p:spTgt spid="40"/>
                                        </p:tgtEl>
                                        <p:attrNameLst>
                                          <p:attrName>ppt_x</p:attrName>
                                        </p:attrNameLst>
                                      </p:cBhvr>
                                      <p:tavLst>
                                        <p:tav tm="0">
                                          <p:val>
                                            <p:strVal val="#ppt_x"/>
                                          </p:val>
                                        </p:tav>
                                        <p:tav tm="100000">
                                          <p:val>
                                            <p:strVal val="#ppt_x"/>
                                          </p:val>
                                        </p:tav>
                                      </p:tavLst>
                                    </p:anim>
                                    <p:anim calcmode="lin" valueType="num">
                                      <p:cBhvr additive="base">
                                        <p:cTn id="1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81"/>
                                        </p:tgtEl>
                                        <p:attrNameLst>
                                          <p:attrName>style.visibility</p:attrName>
                                        </p:attrNameLst>
                                      </p:cBhvr>
                                      <p:to>
                                        <p:strVal val="visible"/>
                                      </p:to>
                                    </p:set>
                                    <p:animEffect transition="in" filter="dissolve">
                                      <p:cBhvr>
                                        <p:cTn id="17" dur="500"/>
                                        <p:tgtEl>
                                          <p:spTgt spid="81"/>
                                        </p:tgtEl>
                                      </p:cBhvr>
                                    </p:animEffect>
                                  </p:childTnLst>
                                </p:cTn>
                              </p:par>
                            </p:childTnLst>
                          </p:cTn>
                        </p:par>
                        <p:par>
                          <p:cTn id="18" fill="hold">
                            <p:stCondLst>
                              <p:cond delay="500"/>
                            </p:stCondLst>
                            <p:childTnLst>
                              <p:par>
                                <p:cTn id="19" presetID="22" presetClass="entr" presetSubtype="2" fill="hold"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wipe(right)">
                                      <p:cBhvr>
                                        <p:cTn id="21" dur="500"/>
                                        <p:tgtEl>
                                          <p:spTgt spid="41"/>
                                        </p:tgtEl>
                                      </p:cBhvr>
                                    </p:animEffect>
                                  </p:childTnLst>
                                </p:cTn>
                              </p:par>
                            </p:childTnLst>
                          </p:cTn>
                        </p:par>
                        <p:par>
                          <p:cTn id="22" fill="hold">
                            <p:stCondLst>
                              <p:cond delay="1000"/>
                            </p:stCondLst>
                            <p:childTnLst>
                              <p:par>
                                <p:cTn id="23" presetID="22" presetClass="entr" presetSubtype="4" fill="hold" grpId="0" nodeType="after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500"/>
                                        <p:tgtEl>
                                          <p:spTgt spid="29"/>
                                        </p:tgtEl>
                                      </p:cBhvr>
                                    </p:animEffect>
                                  </p:childTnLst>
                                </p:cTn>
                              </p:par>
                            </p:childTnLst>
                          </p:cTn>
                        </p:par>
                        <p:par>
                          <p:cTn id="26" fill="hold">
                            <p:stCondLst>
                              <p:cond delay="1500"/>
                            </p:stCondLst>
                            <p:childTnLst>
                              <p:par>
                                <p:cTn id="27" presetID="22" presetClass="entr" presetSubtype="8" fill="hold"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wipe(left)">
                                      <p:cBhvr>
                                        <p:cTn id="29" dur="500"/>
                                        <p:tgtEl>
                                          <p:spTgt spid="42"/>
                                        </p:tgtEl>
                                      </p:cBhvr>
                                    </p:animEffect>
                                  </p:childTnLst>
                                </p:cTn>
                              </p:par>
                            </p:childTnLst>
                          </p:cTn>
                        </p:par>
                        <p:par>
                          <p:cTn id="30" fill="hold">
                            <p:stCondLst>
                              <p:cond delay="2000"/>
                            </p:stCondLst>
                            <p:childTnLst>
                              <p:par>
                                <p:cTn id="31" presetID="22" presetClass="entr" presetSubtype="4" fill="hold" nodeType="after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down)">
                                      <p:cBhvr>
                                        <p:cTn id="33" dur="500"/>
                                        <p:tgtEl>
                                          <p:spTgt spid="4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4"/>
                                        </p:tgtEl>
                                        <p:attrNameLst>
                                          <p:attrName>style.visibility</p:attrName>
                                        </p:attrNameLst>
                                      </p:cBhvr>
                                      <p:to>
                                        <p:strVal val="visible"/>
                                      </p:to>
                                    </p:set>
                                    <p:animEffect transition="in" filter="wipe(left)">
                                      <p:cBhvr>
                                        <p:cTn id="38" dur="500"/>
                                        <p:tgtEl>
                                          <p:spTgt spid="4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82"/>
                                        </p:tgtEl>
                                        <p:attrNameLst>
                                          <p:attrName>style.visibility</p:attrName>
                                        </p:attrNameLst>
                                      </p:cBhvr>
                                      <p:to>
                                        <p:strVal val="visible"/>
                                      </p:to>
                                    </p:set>
                                    <p:animEffect transition="in" filter="dissolve">
                                      <p:cBhvr>
                                        <p:cTn id="43" dur="500"/>
                                        <p:tgtEl>
                                          <p:spTgt spid="82"/>
                                        </p:tgtEl>
                                      </p:cBhvr>
                                    </p:animEffect>
                                  </p:childTnLst>
                                </p:cTn>
                              </p:par>
                            </p:childTnLst>
                          </p:cTn>
                        </p:par>
                        <p:par>
                          <p:cTn id="44" fill="hold">
                            <p:stCondLst>
                              <p:cond delay="500"/>
                            </p:stCondLst>
                            <p:childTnLst>
                              <p:par>
                                <p:cTn id="45" presetID="22" presetClass="entr" presetSubtype="8" fill="hold"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wipe(left)">
                                      <p:cBhvr>
                                        <p:cTn id="47" dur="500"/>
                                        <p:tgtEl>
                                          <p:spTgt spid="56"/>
                                        </p:tgtEl>
                                      </p:cBhvr>
                                    </p:animEffect>
                                  </p:childTnLst>
                                </p:cTn>
                              </p:par>
                            </p:childTnLst>
                          </p:cTn>
                        </p:par>
                        <p:par>
                          <p:cTn id="48" fill="hold">
                            <p:stCondLst>
                              <p:cond delay="1000"/>
                            </p:stCondLst>
                            <p:childTnLst>
                              <p:par>
                                <p:cTn id="49" presetID="22" presetClass="entr" presetSubtype="1" fill="hold" grpId="0" nodeType="afterEffect">
                                  <p:stCondLst>
                                    <p:cond delay="0"/>
                                  </p:stCondLst>
                                  <p:childTnLst>
                                    <p:set>
                                      <p:cBhvr>
                                        <p:cTn id="50" dur="1" fill="hold">
                                          <p:stCondLst>
                                            <p:cond delay="0"/>
                                          </p:stCondLst>
                                        </p:cTn>
                                        <p:tgtEl>
                                          <p:spTgt spid="49"/>
                                        </p:tgtEl>
                                        <p:attrNameLst>
                                          <p:attrName>style.visibility</p:attrName>
                                        </p:attrNameLst>
                                      </p:cBhvr>
                                      <p:to>
                                        <p:strVal val="visible"/>
                                      </p:to>
                                    </p:set>
                                    <p:animEffect transition="in" filter="wipe(up)">
                                      <p:cBhvr>
                                        <p:cTn id="51" dur="500"/>
                                        <p:tgtEl>
                                          <p:spTgt spid="49"/>
                                        </p:tgtEl>
                                      </p:cBhvr>
                                    </p:animEffect>
                                  </p:childTnLst>
                                </p:cTn>
                              </p:par>
                            </p:childTnLst>
                          </p:cTn>
                        </p:par>
                        <p:par>
                          <p:cTn id="52" fill="hold">
                            <p:stCondLst>
                              <p:cond delay="1500"/>
                            </p:stCondLst>
                            <p:childTnLst>
                              <p:par>
                                <p:cTn id="53" presetID="22" presetClass="entr" presetSubtype="8" fill="hold" nodeType="afterEffect">
                                  <p:stCondLst>
                                    <p:cond delay="0"/>
                                  </p:stCondLst>
                                  <p:childTnLst>
                                    <p:set>
                                      <p:cBhvr>
                                        <p:cTn id="54" dur="1" fill="hold">
                                          <p:stCondLst>
                                            <p:cond delay="0"/>
                                          </p:stCondLst>
                                        </p:cTn>
                                        <p:tgtEl>
                                          <p:spTgt spid="57"/>
                                        </p:tgtEl>
                                        <p:attrNameLst>
                                          <p:attrName>style.visibility</p:attrName>
                                        </p:attrNameLst>
                                      </p:cBhvr>
                                      <p:to>
                                        <p:strVal val="visible"/>
                                      </p:to>
                                    </p:set>
                                    <p:animEffect transition="in" filter="wipe(left)">
                                      <p:cBhvr>
                                        <p:cTn id="55" dur="500"/>
                                        <p:tgtEl>
                                          <p:spTgt spid="57"/>
                                        </p:tgtEl>
                                      </p:cBhvr>
                                    </p:animEffect>
                                  </p:childTnLst>
                                </p:cTn>
                              </p:par>
                            </p:childTnLst>
                          </p:cTn>
                        </p:par>
                        <p:par>
                          <p:cTn id="56" fill="hold">
                            <p:stCondLst>
                              <p:cond delay="2000"/>
                            </p:stCondLst>
                            <p:childTnLst>
                              <p:par>
                                <p:cTn id="57" presetID="22" presetClass="entr" presetSubtype="2" fill="hold" nodeType="afterEffect">
                                  <p:stCondLst>
                                    <p:cond delay="0"/>
                                  </p:stCondLst>
                                  <p:childTnLst>
                                    <p:set>
                                      <p:cBhvr>
                                        <p:cTn id="58" dur="1" fill="hold">
                                          <p:stCondLst>
                                            <p:cond delay="0"/>
                                          </p:stCondLst>
                                        </p:cTn>
                                        <p:tgtEl>
                                          <p:spTgt spid="58"/>
                                        </p:tgtEl>
                                        <p:attrNameLst>
                                          <p:attrName>style.visibility</p:attrName>
                                        </p:attrNameLst>
                                      </p:cBhvr>
                                      <p:to>
                                        <p:strVal val="visible"/>
                                      </p:to>
                                    </p:set>
                                    <p:animEffect transition="in" filter="wipe(right)">
                                      <p:cBhvr>
                                        <p:cTn id="59" dur="500"/>
                                        <p:tgtEl>
                                          <p:spTgt spid="58"/>
                                        </p:tgtEl>
                                      </p:cBhvr>
                                    </p:animEffect>
                                  </p:childTnLst>
                                </p:cTn>
                              </p:par>
                            </p:childTnLst>
                          </p:cTn>
                        </p:par>
                        <p:par>
                          <p:cTn id="60" fill="hold">
                            <p:stCondLst>
                              <p:cond delay="2500"/>
                            </p:stCondLst>
                            <p:childTnLst>
                              <p:par>
                                <p:cTn id="61" presetID="22" presetClass="entr" presetSubtype="4" fill="hold" nodeType="afterEffect">
                                  <p:stCondLst>
                                    <p:cond delay="1500"/>
                                  </p:stCondLst>
                                  <p:childTnLst>
                                    <p:set>
                                      <p:cBhvr>
                                        <p:cTn id="62" dur="1" fill="hold">
                                          <p:stCondLst>
                                            <p:cond delay="0"/>
                                          </p:stCondLst>
                                        </p:cTn>
                                        <p:tgtEl>
                                          <p:spTgt spid="60"/>
                                        </p:tgtEl>
                                        <p:attrNameLst>
                                          <p:attrName>style.visibility</p:attrName>
                                        </p:attrNameLst>
                                      </p:cBhvr>
                                      <p:to>
                                        <p:strVal val="visible"/>
                                      </p:to>
                                    </p:set>
                                    <p:animEffect transition="in" filter="wipe(down)">
                                      <p:cBhvr>
                                        <p:cTn id="63" dur="500"/>
                                        <p:tgtEl>
                                          <p:spTgt spid="60"/>
                                        </p:tgtEl>
                                      </p:cBhvr>
                                    </p:animEffect>
                                  </p:childTnLst>
                                </p:cTn>
                              </p:par>
                            </p:childTnLst>
                          </p:cTn>
                        </p:par>
                        <p:par>
                          <p:cTn id="64" fill="hold">
                            <p:stCondLst>
                              <p:cond delay="4500"/>
                            </p:stCondLst>
                            <p:childTnLst>
                              <p:par>
                                <p:cTn id="65" presetID="16" presetClass="entr" presetSubtype="21" fill="hold"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barn(inVertical)">
                                      <p:cBhvr>
                                        <p:cTn id="67" dur="500"/>
                                        <p:tgtEl>
                                          <p:spTgt spid="59"/>
                                        </p:tgtEl>
                                      </p:cBhvr>
                                    </p:animEffect>
                                  </p:childTnLst>
                                </p:cTn>
                              </p:par>
                              <p:par>
                                <p:cTn id="68" presetID="16" presetClass="entr" presetSubtype="26" fill="hold"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barn(inHorizontal)">
                                      <p:cBhvr>
                                        <p:cTn id="70" dur="500"/>
                                        <p:tgtEl>
                                          <p:spTgt spid="6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2" fill="hold" nodeType="clickEffect">
                                  <p:stCondLst>
                                    <p:cond delay="0"/>
                                  </p:stCondLst>
                                  <p:childTnLst>
                                    <p:set>
                                      <p:cBhvr>
                                        <p:cTn id="74" dur="1" fill="hold">
                                          <p:stCondLst>
                                            <p:cond delay="0"/>
                                          </p:stCondLst>
                                        </p:cTn>
                                        <p:tgtEl>
                                          <p:spTgt spid="61"/>
                                        </p:tgtEl>
                                        <p:attrNameLst>
                                          <p:attrName>style.visibility</p:attrName>
                                        </p:attrNameLst>
                                      </p:cBhvr>
                                      <p:to>
                                        <p:strVal val="visible"/>
                                      </p:to>
                                    </p:set>
                                    <p:animEffect transition="in" filter="wipe(right)">
                                      <p:cBhvr>
                                        <p:cTn id="75" dur="500"/>
                                        <p:tgtEl>
                                          <p:spTgt spid="61"/>
                                        </p:tgtEl>
                                      </p:cBhvr>
                                    </p:animEffect>
                                  </p:childTnLst>
                                </p:cTn>
                              </p:par>
                            </p:childTnLst>
                          </p:cTn>
                        </p:par>
                      </p:childTnLst>
                    </p:cTn>
                  </p:par>
                  <p:par>
                    <p:cTn id="76" fill="hold">
                      <p:stCondLst>
                        <p:cond delay="indefinite"/>
                      </p:stCondLst>
                      <p:childTnLst>
                        <p:par>
                          <p:cTn id="77" fill="hold">
                            <p:stCondLst>
                              <p:cond delay="0"/>
                            </p:stCondLst>
                            <p:childTnLst>
                              <p:par>
                                <p:cTn id="78" presetID="9" presetClass="entr" presetSubtype="0" fill="hold" grpId="0" nodeType="clickEffect">
                                  <p:stCondLst>
                                    <p:cond delay="0"/>
                                  </p:stCondLst>
                                  <p:childTnLst>
                                    <p:set>
                                      <p:cBhvr>
                                        <p:cTn id="79" dur="1" fill="hold">
                                          <p:stCondLst>
                                            <p:cond delay="0"/>
                                          </p:stCondLst>
                                        </p:cTn>
                                        <p:tgtEl>
                                          <p:spTgt spid="86"/>
                                        </p:tgtEl>
                                        <p:attrNameLst>
                                          <p:attrName>style.visibility</p:attrName>
                                        </p:attrNameLst>
                                      </p:cBhvr>
                                      <p:to>
                                        <p:strVal val="visible"/>
                                      </p:to>
                                    </p:set>
                                    <p:animEffect transition="in" filter="dissolve">
                                      <p:cBhvr>
                                        <p:cTn id="80" dur="500"/>
                                        <p:tgtEl>
                                          <p:spTgt spid="86"/>
                                        </p:tgtEl>
                                      </p:cBhvr>
                                    </p:animEffect>
                                  </p:childTnLst>
                                </p:cTn>
                              </p:par>
                            </p:childTnLst>
                          </p:cTn>
                        </p:par>
                        <p:par>
                          <p:cTn id="81" fill="hold">
                            <p:stCondLst>
                              <p:cond delay="500"/>
                            </p:stCondLst>
                            <p:childTnLst>
                              <p:par>
                                <p:cTn id="82" presetID="22" presetClass="entr" presetSubtype="8" fill="hold" nodeType="afterEffect">
                                  <p:stCondLst>
                                    <p:cond delay="0"/>
                                  </p:stCondLst>
                                  <p:childTnLst>
                                    <p:set>
                                      <p:cBhvr>
                                        <p:cTn id="83" dur="1" fill="hold">
                                          <p:stCondLst>
                                            <p:cond delay="0"/>
                                          </p:stCondLst>
                                        </p:cTn>
                                        <p:tgtEl>
                                          <p:spTgt spid="69"/>
                                        </p:tgtEl>
                                        <p:attrNameLst>
                                          <p:attrName>style.visibility</p:attrName>
                                        </p:attrNameLst>
                                      </p:cBhvr>
                                      <p:to>
                                        <p:strVal val="visible"/>
                                      </p:to>
                                    </p:set>
                                    <p:animEffect transition="in" filter="wipe(left)">
                                      <p:cBhvr>
                                        <p:cTn id="84" dur="500"/>
                                        <p:tgtEl>
                                          <p:spTgt spid="69"/>
                                        </p:tgtEl>
                                      </p:cBhvr>
                                    </p:animEffect>
                                  </p:childTnLst>
                                </p:cTn>
                              </p:par>
                            </p:childTnLst>
                          </p:cTn>
                        </p:par>
                        <p:par>
                          <p:cTn id="85" fill="hold">
                            <p:stCondLst>
                              <p:cond delay="1000"/>
                            </p:stCondLst>
                            <p:childTnLst>
                              <p:par>
                                <p:cTn id="86" presetID="22" presetClass="entr" presetSubtype="1" fill="hold" nodeType="afterEffect">
                                  <p:stCondLst>
                                    <p:cond delay="0"/>
                                  </p:stCondLst>
                                  <p:childTnLst>
                                    <p:set>
                                      <p:cBhvr>
                                        <p:cTn id="87" dur="1" fill="hold">
                                          <p:stCondLst>
                                            <p:cond delay="0"/>
                                          </p:stCondLst>
                                        </p:cTn>
                                        <p:tgtEl>
                                          <p:spTgt spid="70"/>
                                        </p:tgtEl>
                                        <p:attrNameLst>
                                          <p:attrName>style.visibility</p:attrName>
                                        </p:attrNameLst>
                                      </p:cBhvr>
                                      <p:to>
                                        <p:strVal val="visible"/>
                                      </p:to>
                                    </p:set>
                                    <p:animEffect transition="in" filter="wipe(up)">
                                      <p:cBhvr>
                                        <p:cTn id="88" dur="500"/>
                                        <p:tgtEl>
                                          <p:spTgt spid="70"/>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2" fill="hold" nodeType="clickEffect">
                                  <p:stCondLst>
                                    <p:cond delay="0"/>
                                  </p:stCondLst>
                                  <p:childTnLst>
                                    <p:set>
                                      <p:cBhvr>
                                        <p:cTn id="92" dur="1" fill="hold">
                                          <p:stCondLst>
                                            <p:cond delay="0"/>
                                          </p:stCondLst>
                                        </p:cTn>
                                        <p:tgtEl>
                                          <p:spTgt spid="75"/>
                                        </p:tgtEl>
                                        <p:attrNameLst>
                                          <p:attrName>style.visibility</p:attrName>
                                        </p:attrNameLst>
                                      </p:cBhvr>
                                      <p:to>
                                        <p:strVal val="visible"/>
                                      </p:to>
                                    </p:set>
                                    <p:animEffect transition="in" filter="wipe(right)">
                                      <p:cBhvr>
                                        <p:cTn id="93"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49" grpId="0" animBg="1"/>
      <p:bldP spid="80" grpId="0" animBg="1"/>
      <p:bldP spid="81" grpId="0" animBg="1"/>
      <p:bldP spid="82" grpId="0" animBg="1"/>
      <p:bldP spid="8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4688997"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Football clubs: </a:t>
            </a:r>
            <a:r>
              <a:rPr lang="it-IT" sz="2000" dirty="0" err="1">
                <a:latin typeface="Book Antiqua" panose="02040602050305030304" pitchFamily="18" charset="0"/>
                <a:cs typeface="Big Caslon Medium" panose="02000603090000020003" pitchFamily="2" charset="-79"/>
              </a:rPr>
              <a:t>how</a:t>
            </a:r>
            <a:r>
              <a:rPr lang="it-IT" sz="2000" dirty="0">
                <a:latin typeface="Book Antiqua" panose="02040602050305030304" pitchFamily="18" charset="0"/>
                <a:cs typeface="Big Caslon Medium" panose="02000603090000020003" pitchFamily="2" charset="-79"/>
              </a:rPr>
              <a:t> do </a:t>
            </a:r>
            <a:r>
              <a:rPr lang="it-IT" sz="2000" dirty="0" err="1">
                <a:latin typeface="Book Antiqua" panose="02040602050305030304" pitchFamily="18" charset="0"/>
                <a:cs typeface="Big Caslon Medium" panose="02000603090000020003" pitchFamily="2" charset="-79"/>
              </a:rPr>
              <a:t>they</a:t>
            </a:r>
            <a:r>
              <a:rPr lang="it-IT" sz="2000" dirty="0">
                <a:latin typeface="Book Antiqua" panose="02040602050305030304" pitchFamily="18" charset="0"/>
                <a:cs typeface="Big Caslon Medium" panose="02000603090000020003" pitchFamily="2" charset="-79"/>
              </a:rPr>
              <a:t> compete?</a:t>
            </a: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3" name="CasellaDiTesto 2">
            <a:extLst>
              <a:ext uri="{FF2B5EF4-FFF2-40B4-BE49-F238E27FC236}">
                <a16:creationId xmlns:a16="http://schemas.microsoft.com/office/drawing/2014/main" id="{48A85103-A7A6-A193-3F86-E95A15892758}"/>
              </a:ext>
            </a:extLst>
          </p:cNvPr>
          <p:cNvSpPr txBox="1"/>
          <p:nvPr/>
        </p:nvSpPr>
        <p:spPr>
          <a:xfrm>
            <a:off x="385690" y="1789863"/>
            <a:ext cx="11248221" cy="4206344"/>
          </a:xfrm>
          <a:prstGeom prst="rect">
            <a:avLst/>
          </a:prstGeom>
          <a:noFill/>
        </p:spPr>
        <p:txBody>
          <a:bodyPr wrap="square" rtlCol="0">
            <a:spAutoFit/>
          </a:bodyPr>
          <a:lstStyle/>
          <a:p>
            <a:pPr>
              <a:lnSpc>
                <a:spcPct val="150000"/>
              </a:lnSpc>
            </a:pPr>
            <a:r>
              <a:rPr lang="en-GB" dirty="0">
                <a:latin typeface="Book Antiqua" panose="02040602050305030304" pitchFamily="18" charset="0"/>
                <a:cs typeface="Big Caslon Medium" panose="02000603090000020003" pitchFamily="2" charset="-79"/>
              </a:rPr>
              <a:t>Investments in Youth Academy Transactions         and         are </a:t>
            </a:r>
            <a:r>
              <a:rPr lang="en-GB" b="1" dirty="0">
                <a:latin typeface="Book Antiqua" panose="02040602050305030304" pitchFamily="18" charset="0"/>
                <a:cs typeface="Big Caslon Medium" panose="02000603090000020003" pitchFamily="2" charset="-79"/>
              </a:rPr>
              <a:t>hard to measure</a:t>
            </a:r>
            <a:r>
              <a:rPr lang="en-GB" dirty="0">
                <a:latin typeface="Book Antiqua" panose="02040602050305030304" pitchFamily="18" charset="0"/>
                <a:cs typeface="Big Caslon Medium" panose="02000603090000020003" pitchFamily="2" charset="-79"/>
              </a:rPr>
              <a:t>. The cost of players is rather low, the relevant investments in the academy are usually </a:t>
            </a:r>
            <a:r>
              <a:rPr lang="en-GB" b="1" dirty="0">
                <a:latin typeface="Book Antiqua" panose="02040602050305030304" pitchFamily="18" charset="0"/>
                <a:cs typeface="Big Caslon Medium" panose="02000603090000020003" pitchFamily="2" charset="-79"/>
              </a:rPr>
              <a:t>sports facilities </a:t>
            </a:r>
            <a:r>
              <a:rPr lang="en-GB" dirty="0">
                <a:latin typeface="Book Antiqua" panose="02040602050305030304" pitchFamily="18" charset="0"/>
                <a:cs typeface="Big Caslon Medium" panose="02000603090000020003" pitchFamily="2" charset="-79"/>
              </a:rPr>
              <a:t>and </a:t>
            </a:r>
            <a:r>
              <a:rPr lang="en-GB" b="1" dirty="0">
                <a:latin typeface="Book Antiqua" panose="02040602050305030304" pitchFamily="18" charset="0"/>
                <a:cs typeface="Big Caslon Medium" panose="02000603090000020003" pitchFamily="2" charset="-79"/>
              </a:rPr>
              <a:t>equipment</a:t>
            </a:r>
            <a:r>
              <a:rPr lang="en-GB" dirty="0">
                <a:latin typeface="Book Antiqua" panose="02040602050305030304" pitchFamily="18" charset="0"/>
                <a:cs typeface="Big Caslon Medium" panose="02000603090000020003" pitchFamily="2" charset="-79"/>
              </a:rPr>
              <a:t> to train young players. These expenses are difficult to retrieve and </a:t>
            </a:r>
            <a:r>
              <a:rPr lang="en-GB" dirty="0" err="1">
                <a:latin typeface="Book Antiqua" panose="02040602050305030304" pitchFamily="18" charset="0"/>
                <a:cs typeface="Big Caslon Medium" panose="02000603090000020003" pitchFamily="2" charset="-79"/>
              </a:rPr>
              <a:t>analyze</a:t>
            </a:r>
            <a:r>
              <a:rPr lang="en-GB" dirty="0">
                <a:latin typeface="Book Antiqua" panose="02040602050305030304" pitchFamily="18" charset="0"/>
                <a:cs typeface="Big Caslon Medium" panose="02000603090000020003" pitchFamily="2" charset="-79"/>
              </a:rPr>
              <a:t> due to the </a:t>
            </a:r>
            <a:r>
              <a:rPr lang="en-GB" b="1" dirty="0">
                <a:latin typeface="Book Antiqua" panose="02040602050305030304" pitchFamily="18" charset="0"/>
                <a:cs typeface="Big Caslon Medium" panose="02000603090000020003" pitchFamily="2" charset="-79"/>
              </a:rPr>
              <a:t>scarcity of disclosures</a:t>
            </a:r>
            <a:r>
              <a:rPr lang="en-GB" dirty="0">
                <a:latin typeface="Book Antiqua" panose="02040602050305030304" pitchFamily="18" charset="0"/>
                <a:cs typeface="Big Caslon Medium" panose="02000603090000020003" pitchFamily="2" charset="-79"/>
              </a:rPr>
              <a:t>, since a substantial number of clubs are </a:t>
            </a:r>
            <a:r>
              <a:rPr lang="en-GB" b="1" dirty="0">
                <a:latin typeface="Book Antiqua" panose="02040602050305030304" pitchFamily="18" charset="0"/>
                <a:cs typeface="Big Caslon Medium" panose="02000603090000020003" pitchFamily="2" charset="-79"/>
              </a:rPr>
              <a:t>private</a:t>
            </a:r>
            <a:r>
              <a:rPr lang="en-GB" dirty="0">
                <a:latin typeface="Book Antiqua" panose="02040602050305030304" pitchFamily="18" charset="0"/>
                <a:cs typeface="Big Caslon Medium" panose="02000603090000020003" pitchFamily="2" charset="-79"/>
              </a:rPr>
              <a:t>. The available invoices are either clearly booked as academy expenses, or, in most cases, it is materially </a:t>
            </a:r>
            <a:r>
              <a:rPr lang="en-GB" b="1" dirty="0">
                <a:latin typeface="Book Antiqua" panose="02040602050305030304" pitchFamily="18" charset="0"/>
                <a:cs typeface="Big Caslon Medium" panose="02000603090000020003" pitchFamily="2" charset="-79"/>
              </a:rPr>
              <a:t>impossible to disentangle the value of the specific investment for the Academy, from the overall value brought to the whole club</a:t>
            </a:r>
            <a:r>
              <a:rPr lang="en-GB" dirty="0">
                <a:latin typeface="Book Antiqua" panose="02040602050305030304" pitchFamily="18" charset="0"/>
                <a:cs typeface="Big Caslon Medium" panose="02000603090000020003" pitchFamily="2" charset="-79"/>
              </a:rPr>
              <a:t>.</a:t>
            </a:r>
          </a:p>
          <a:p>
            <a:pPr>
              <a:lnSpc>
                <a:spcPct val="150000"/>
              </a:lnSpc>
            </a:pPr>
            <a:endParaRPr lang="en-GB" b="1" dirty="0">
              <a:latin typeface="Book Antiqua" panose="02040602050305030304" pitchFamily="18" charset="0"/>
              <a:cs typeface="Big Caslon Medium" panose="02000603090000020003" pitchFamily="2" charset="-79"/>
            </a:endParaRPr>
          </a:p>
          <a:p>
            <a:pPr>
              <a:lnSpc>
                <a:spcPct val="150000"/>
              </a:lnSpc>
            </a:pPr>
            <a:r>
              <a:rPr lang="en-GB" dirty="0">
                <a:latin typeface="Book Antiqua" panose="02040602050305030304" pitchFamily="18" charset="0"/>
                <a:cs typeface="Big Caslon Medium" panose="02000603090000020003" pitchFamily="2" charset="-79"/>
              </a:rPr>
              <a:t>For transaction type        , the Agent World is very complex and even harder to </a:t>
            </a:r>
            <a:r>
              <a:rPr lang="en-GB" dirty="0" err="1">
                <a:latin typeface="Book Antiqua" panose="02040602050305030304" pitchFamily="18" charset="0"/>
                <a:cs typeface="Big Caslon Medium" panose="02000603090000020003" pitchFamily="2" charset="-79"/>
              </a:rPr>
              <a:t>analyze</a:t>
            </a:r>
            <a:r>
              <a:rPr lang="en-GB" dirty="0">
                <a:latin typeface="Book Antiqua" panose="02040602050305030304" pitchFamily="18" charset="0"/>
                <a:cs typeface="Big Caslon Medium" panose="02000603090000020003" pitchFamily="2" charset="-79"/>
              </a:rPr>
              <a:t>. Due to their crucial role in the Global Value Chain, and the rising Agent rents (we will later partially visualize this phenomenon), the biggest international body, </a:t>
            </a:r>
            <a:r>
              <a:rPr lang="en-GB" dirty="0" err="1">
                <a:latin typeface="Book Antiqua" panose="02040602050305030304" pitchFamily="18" charset="0"/>
                <a:cs typeface="Big Caslon Medium" panose="02000603090000020003" pitchFamily="2" charset="-79"/>
              </a:rPr>
              <a:t>Fifa</a:t>
            </a:r>
            <a:r>
              <a:rPr lang="en-GB" dirty="0">
                <a:latin typeface="Book Antiqua" panose="02040602050305030304" pitchFamily="18" charset="0"/>
                <a:cs typeface="Big Caslon Medium" panose="02000603090000020003" pitchFamily="2" charset="-79"/>
              </a:rPr>
              <a:t>, has tightened the laws ruling the </a:t>
            </a:r>
            <a:r>
              <a:rPr lang="en-GB" dirty="0">
                <a:latin typeface="Book Antiqua" panose="02040602050305030304" pitchFamily="18" charset="0"/>
                <a:cs typeface="Big Caslon Medium" panose="02000603090000020003" pitchFamily="2" charset="-79"/>
                <a:hlinkClick r:id="rId3"/>
              </a:rPr>
              <a:t>Agent capabilities</a:t>
            </a:r>
            <a:r>
              <a:rPr lang="en-GB" dirty="0">
                <a:latin typeface="Book Antiqua" panose="02040602050305030304" pitchFamily="18" charset="0"/>
                <a:cs typeface="Big Caslon Medium" panose="02000603090000020003" pitchFamily="2" charset="-79"/>
              </a:rPr>
              <a:t>.</a:t>
            </a:r>
          </a:p>
        </p:txBody>
      </p:sp>
      <p:sp>
        <p:nvSpPr>
          <p:cNvPr id="2" name="Rettangolo 1">
            <a:extLst>
              <a:ext uri="{FF2B5EF4-FFF2-40B4-BE49-F238E27FC236}">
                <a16:creationId xmlns:a16="http://schemas.microsoft.com/office/drawing/2014/main" id="{4CEF78DA-2807-1331-0D02-CBF9B19D3825}"/>
              </a:ext>
            </a:extLst>
          </p:cNvPr>
          <p:cNvSpPr/>
          <p:nvPr/>
        </p:nvSpPr>
        <p:spPr>
          <a:xfrm>
            <a:off x="5116622" y="1927611"/>
            <a:ext cx="344055"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1</a:t>
            </a:r>
          </a:p>
        </p:txBody>
      </p:sp>
      <p:sp>
        <p:nvSpPr>
          <p:cNvPr id="7" name="Rettangolo 6">
            <a:extLst>
              <a:ext uri="{FF2B5EF4-FFF2-40B4-BE49-F238E27FC236}">
                <a16:creationId xmlns:a16="http://schemas.microsoft.com/office/drawing/2014/main" id="{B1838A77-6257-F316-D0B7-0120CB88D856}"/>
              </a:ext>
            </a:extLst>
          </p:cNvPr>
          <p:cNvSpPr/>
          <p:nvPr/>
        </p:nvSpPr>
        <p:spPr>
          <a:xfrm>
            <a:off x="6008881" y="1927611"/>
            <a:ext cx="344055"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2</a:t>
            </a:r>
          </a:p>
        </p:txBody>
      </p:sp>
      <p:sp>
        <p:nvSpPr>
          <p:cNvPr id="12" name="Rettangolo 11">
            <a:extLst>
              <a:ext uri="{FF2B5EF4-FFF2-40B4-BE49-F238E27FC236}">
                <a16:creationId xmlns:a16="http://schemas.microsoft.com/office/drawing/2014/main" id="{3F941015-915B-53AB-3D06-81B86E55C730}"/>
              </a:ext>
            </a:extLst>
          </p:cNvPr>
          <p:cNvSpPr/>
          <p:nvPr/>
        </p:nvSpPr>
        <p:spPr>
          <a:xfrm>
            <a:off x="2576142" y="4798056"/>
            <a:ext cx="344055"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4</a:t>
            </a:r>
          </a:p>
        </p:txBody>
      </p:sp>
    </p:spTree>
    <p:extLst>
      <p:ext uri="{BB962C8B-B14F-4D97-AF65-F5344CB8AC3E}">
        <p14:creationId xmlns:p14="http://schemas.microsoft.com/office/powerpoint/2010/main" val="2977983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5288472"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Data Analysis </a:t>
            </a:r>
            <a:r>
              <a:rPr lang="it-IT" sz="2000" dirty="0" err="1">
                <a:latin typeface="Book Antiqua" panose="02040602050305030304" pitchFamily="18" charset="0"/>
                <a:cs typeface="Big Caslon Medium" panose="02000603090000020003" pitchFamily="2" charset="-79"/>
              </a:rPr>
              <a:t>Introduction</a:t>
            </a:r>
            <a:r>
              <a:rPr lang="it-IT" sz="2000" dirty="0">
                <a:latin typeface="Book Antiqua" panose="02040602050305030304" pitchFamily="18" charset="0"/>
                <a:cs typeface="Big Caslon Medium" panose="02000603090000020003" pitchFamily="2" charset="-79"/>
              </a:rPr>
              <a:t>: </a:t>
            </a:r>
            <a:r>
              <a:rPr lang="it-IT" sz="2000" dirty="0" err="1">
                <a:latin typeface="Book Antiqua" panose="02040602050305030304" pitchFamily="18" charset="0"/>
                <a:cs typeface="Big Caslon Medium" panose="02000603090000020003" pitchFamily="2" charset="-79"/>
              </a:rPr>
              <a:t>Type</a:t>
            </a:r>
            <a:r>
              <a:rPr lang="it-IT" sz="2000" dirty="0">
                <a:latin typeface="Book Antiqua" panose="02040602050305030304" pitchFamily="18" charset="0"/>
                <a:cs typeface="Big Caslon Medium" panose="02000603090000020003" pitchFamily="2" charset="-79"/>
              </a:rPr>
              <a:t> </a:t>
            </a: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8" name="CasellaDiTesto 7">
            <a:extLst>
              <a:ext uri="{FF2B5EF4-FFF2-40B4-BE49-F238E27FC236}">
                <a16:creationId xmlns:a16="http://schemas.microsoft.com/office/drawing/2014/main" id="{25548183-B9F0-9C12-E522-7A594ADA6DA7}"/>
              </a:ext>
            </a:extLst>
          </p:cNvPr>
          <p:cNvSpPr txBox="1"/>
          <p:nvPr/>
        </p:nvSpPr>
        <p:spPr>
          <a:xfrm>
            <a:off x="405284" y="1789863"/>
            <a:ext cx="10957810" cy="5868338"/>
          </a:xfrm>
          <a:prstGeom prst="rect">
            <a:avLst/>
          </a:prstGeom>
          <a:noFill/>
        </p:spPr>
        <p:txBody>
          <a:bodyPr wrap="square" rtlCol="0">
            <a:spAutoFit/>
          </a:bodyPr>
          <a:lstStyle/>
          <a:p>
            <a:pPr>
              <a:lnSpc>
                <a:spcPct val="150000"/>
              </a:lnSpc>
            </a:pPr>
            <a:r>
              <a:rPr lang="en-GB" b="1" dirty="0">
                <a:latin typeface="Book Antiqua" panose="02040602050305030304" pitchFamily="18" charset="0"/>
                <a:cs typeface="Big Caslon Medium" panose="02000603090000020003" pitchFamily="2" charset="-79"/>
              </a:rPr>
              <a:t>Object of research</a:t>
            </a:r>
            <a:r>
              <a:rPr lang="en-GB" dirty="0">
                <a:latin typeface="Book Antiqua" panose="02040602050305030304" pitchFamily="18" charset="0"/>
                <a:cs typeface="Big Caslon Medium" panose="02000603090000020003" pitchFamily="2" charset="-79"/>
              </a:rPr>
              <a:t>: </a:t>
            </a:r>
          </a:p>
          <a:p>
            <a:pPr marL="342900" indent="-342900" algn="l">
              <a:lnSpc>
                <a:spcPct val="150000"/>
              </a:lnSpc>
              <a:buFont typeface="+mj-lt"/>
              <a:buAutoNum type="arabicParenR"/>
            </a:pPr>
            <a:r>
              <a:rPr lang="en-GB" b="1" dirty="0">
                <a:latin typeface="Book Antiqua" panose="02040602050305030304" pitchFamily="18" charset="0"/>
                <a:cs typeface="Big Caslon Medium" panose="02000603090000020003" pitchFamily="2" charset="-79"/>
              </a:rPr>
              <a:t>Is  nearshoring increasing or decreasing over-time?</a:t>
            </a:r>
          </a:p>
          <a:p>
            <a:pPr marL="342900" indent="-342900">
              <a:lnSpc>
                <a:spcPct val="150000"/>
              </a:lnSpc>
              <a:buFont typeface="+mj-lt"/>
              <a:buAutoNum type="arabicParenR"/>
            </a:pPr>
            <a:r>
              <a:rPr lang="en-GB" b="1" dirty="0">
                <a:latin typeface="Book Antiqua" panose="02040602050305030304" pitchFamily="18" charset="0"/>
                <a:cs typeface="Big Caslon Medium" panose="02000603090000020003" pitchFamily="2" charset="-79"/>
              </a:rPr>
              <a:t>What is the relationship between the leagues of different countries?</a:t>
            </a:r>
          </a:p>
          <a:p>
            <a:pPr marL="342900" indent="-342900">
              <a:lnSpc>
                <a:spcPct val="150000"/>
              </a:lnSpc>
              <a:buFont typeface="+mj-lt"/>
              <a:buAutoNum type="arabicParenR"/>
            </a:pPr>
            <a:r>
              <a:rPr lang="en-GB" b="1" dirty="0">
                <a:latin typeface="Book Antiqua" panose="02040602050305030304" pitchFamily="18" charset="0"/>
                <a:cs typeface="Big Caslon Medium" panose="02000603090000020003" pitchFamily="2" charset="-79"/>
              </a:rPr>
              <a:t>What were the effects of COVID–19?</a:t>
            </a:r>
          </a:p>
          <a:p>
            <a:pPr algn="l">
              <a:lnSpc>
                <a:spcPct val="150000"/>
              </a:lnSpc>
            </a:pPr>
            <a:endParaRPr lang="en-GB" dirty="0">
              <a:latin typeface="Book Antiqua" panose="02040602050305030304" pitchFamily="18" charset="0"/>
              <a:cs typeface="Big Caslon Medium" panose="02000603090000020003" pitchFamily="2" charset="-79"/>
            </a:endParaRPr>
          </a:p>
          <a:p>
            <a:pPr algn="l">
              <a:lnSpc>
                <a:spcPct val="150000"/>
              </a:lnSpc>
            </a:pPr>
            <a:r>
              <a:rPr lang="en-GB" b="1" dirty="0">
                <a:latin typeface="Book Antiqua" panose="02040602050305030304" pitchFamily="18" charset="0"/>
                <a:cs typeface="Big Caslon Medium" panose="02000603090000020003" pitchFamily="2" charset="-79"/>
              </a:rPr>
              <a:t>Methodology:</a:t>
            </a:r>
          </a:p>
          <a:p>
            <a:pPr marL="285750" indent="-285750">
              <a:lnSpc>
                <a:spcPct val="150000"/>
              </a:lnSpc>
              <a:buFontTx/>
              <a:buChar char="-"/>
            </a:pPr>
            <a:r>
              <a:rPr lang="en-GB" dirty="0">
                <a:latin typeface="Book Antiqua" panose="02040602050305030304" pitchFamily="18" charset="0"/>
                <a:cs typeface="Big Caslon Medium" panose="02000603090000020003" pitchFamily="2" charset="-79"/>
              </a:rPr>
              <a:t>Used open-sourced platforms for the Players Datasets and the Transfers Dataset</a:t>
            </a:r>
          </a:p>
          <a:p>
            <a:pPr marL="285750" indent="-285750" algn="l">
              <a:lnSpc>
                <a:spcPct val="150000"/>
              </a:lnSpc>
              <a:buFontTx/>
              <a:buChar char="-"/>
            </a:pPr>
            <a:r>
              <a:rPr lang="en-GB" dirty="0">
                <a:latin typeface="Book Antiqua" panose="02040602050305030304" pitchFamily="18" charset="0"/>
                <a:cs typeface="Big Caslon Medium" panose="02000603090000020003" pitchFamily="2" charset="-79"/>
              </a:rPr>
              <a:t>Processed data to produce graphs and regressions</a:t>
            </a:r>
          </a:p>
          <a:p>
            <a:pPr marL="285750" indent="-285750">
              <a:lnSpc>
                <a:spcPct val="150000"/>
              </a:lnSpc>
              <a:buFontTx/>
              <a:buChar char="-"/>
            </a:pPr>
            <a:r>
              <a:rPr lang="en-GB" dirty="0">
                <a:latin typeface="Book Antiqua" panose="02040602050305030304" pitchFamily="18" charset="0"/>
                <a:cs typeface="Big Caslon Medium" panose="02000603090000020003" pitchFamily="2" charset="-79"/>
              </a:rPr>
              <a:t>Coded in Python, we used an Object Oriented approach to store data, to render our analysis easily replicable. </a:t>
            </a:r>
            <a:r>
              <a:rPr lang="it-IT" sz="1800" dirty="0">
                <a:latin typeface="Book Antiqua" panose="02040602050305030304" pitchFamily="18" charset="0"/>
                <a:cs typeface="Big Caslon Medium" panose="02000603090000020003" pitchFamily="2" charset="-79"/>
              </a:rPr>
              <a:t>Click </a:t>
            </a:r>
            <a:r>
              <a:rPr lang="it-IT" sz="1800" dirty="0" err="1">
                <a:latin typeface="Book Antiqua" panose="02040602050305030304" pitchFamily="18" charset="0"/>
                <a:cs typeface="Big Caslon Medium" panose="02000603090000020003" pitchFamily="2" charset="-79"/>
              </a:rPr>
              <a:t>here</a:t>
            </a:r>
            <a:r>
              <a:rPr lang="it-IT" sz="1800" dirty="0">
                <a:latin typeface="Book Antiqua" panose="02040602050305030304" pitchFamily="18" charset="0"/>
                <a:cs typeface="Big Caslon Medium" panose="02000603090000020003" pitchFamily="2" charset="-79"/>
              </a:rPr>
              <a:t> to access the full GitHub Repository of the project.</a:t>
            </a:r>
          </a:p>
          <a:p>
            <a:pPr marL="285750" indent="-285750" algn="l">
              <a:lnSpc>
                <a:spcPct val="150000"/>
              </a:lnSpc>
              <a:buFontTx/>
              <a:buChar char="-"/>
            </a:pPr>
            <a:endParaRPr lang="en-GB" dirty="0">
              <a:latin typeface="Book Antiqua" panose="02040602050305030304" pitchFamily="18" charset="0"/>
              <a:cs typeface="Big Caslon Medium" panose="02000603090000020003" pitchFamily="2" charset="-79"/>
            </a:endParaRPr>
          </a:p>
          <a:p>
            <a:pPr marL="285750" indent="-285750" algn="l">
              <a:lnSpc>
                <a:spcPct val="150000"/>
              </a:lnSpc>
              <a:buFontTx/>
              <a:buChar char="-"/>
            </a:pPr>
            <a:endParaRPr lang="en-GB" dirty="0">
              <a:latin typeface="Book Antiqua" panose="02040602050305030304" pitchFamily="18" charset="0"/>
              <a:cs typeface="Big Caslon Medium" panose="02000603090000020003" pitchFamily="2" charset="-79"/>
            </a:endParaRPr>
          </a:p>
          <a:p>
            <a:pPr marL="285750" indent="-285750" algn="l">
              <a:lnSpc>
                <a:spcPct val="150000"/>
              </a:lnSpc>
              <a:buFontTx/>
              <a:buChar char="-"/>
            </a:pPr>
            <a:endParaRPr lang="en-GB" dirty="0">
              <a:latin typeface="Book Antiqua" panose="02040602050305030304" pitchFamily="18" charset="0"/>
              <a:cs typeface="Big Caslon Medium" panose="02000603090000020003" pitchFamily="2" charset="-79"/>
            </a:endParaRPr>
          </a:p>
          <a:p>
            <a:pPr marL="285750" indent="-285750" algn="l">
              <a:lnSpc>
                <a:spcPct val="150000"/>
              </a:lnSpc>
              <a:buFontTx/>
              <a:buChar char="-"/>
            </a:pPr>
            <a:endParaRPr lang="en-GB" dirty="0">
              <a:latin typeface="Book Antiqua" panose="02040602050305030304" pitchFamily="18" charset="0"/>
              <a:cs typeface="Big Caslon Medium" panose="02000603090000020003" pitchFamily="2" charset="-79"/>
            </a:endParaRPr>
          </a:p>
        </p:txBody>
      </p:sp>
      <p:sp>
        <p:nvSpPr>
          <p:cNvPr id="14" name="Rettangolo 13">
            <a:extLst>
              <a:ext uri="{FF2B5EF4-FFF2-40B4-BE49-F238E27FC236}">
                <a16:creationId xmlns:a16="http://schemas.microsoft.com/office/drawing/2014/main" id="{85AAFEBE-A30D-FDEA-73A4-35F476005BC9}"/>
              </a:ext>
            </a:extLst>
          </p:cNvPr>
          <p:cNvSpPr/>
          <p:nvPr/>
        </p:nvSpPr>
        <p:spPr>
          <a:xfrm>
            <a:off x="4310394" y="1107152"/>
            <a:ext cx="344055"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3</a:t>
            </a:r>
          </a:p>
        </p:txBody>
      </p:sp>
    </p:spTree>
    <p:extLst>
      <p:ext uri="{BB962C8B-B14F-4D97-AF65-F5344CB8AC3E}">
        <p14:creationId xmlns:p14="http://schemas.microsoft.com/office/powerpoint/2010/main" val="961549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5288472"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A «Natural» </a:t>
            </a:r>
            <a:r>
              <a:rPr lang="it-IT" sz="2000" dirty="0" err="1">
                <a:latin typeface="Book Antiqua" panose="02040602050305030304" pitchFamily="18" charset="0"/>
                <a:cs typeface="Big Caslon Medium" panose="02000603090000020003" pitchFamily="2" charset="-79"/>
              </a:rPr>
              <a:t>Nearshoring</a:t>
            </a:r>
            <a:endParaRPr lang="it-IT" sz="200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8" name="CasellaDiTesto 7">
            <a:extLst>
              <a:ext uri="{FF2B5EF4-FFF2-40B4-BE49-F238E27FC236}">
                <a16:creationId xmlns:a16="http://schemas.microsoft.com/office/drawing/2014/main" id="{25548183-B9F0-9C12-E522-7A594ADA6DA7}"/>
              </a:ext>
            </a:extLst>
          </p:cNvPr>
          <p:cNvSpPr txBox="1"/>
          <p:nvPr/>
        </p:nvSpPr>
        <p:spPr>
          <a:xfrm>
            <a:off x="375940" y="1789697"/>
            <a:ext cx="3368289" cy="4621586"/>
          </a:xfrm>
          <a:prstGeom prst="rect">
            <a:avLst/>
          </a:prstGeom>
          <a:noFill/>
        </p:spPr>
        <p:txBody>
          <a:bodyPr wrap="square" rtlCol="0">
            <a:spAutoFit/>
          </a:bodyPr>
          <a:lstStyle/>
          <a:p>
            <a:pPr algn="l">
              <a:lnSpc>
                <a:spcPct val="150000"/>
              </a:lnSpc>
            </a:pPr>
            <a:r>
              <a:rPr lang="en-GB" dirty="0">
                <a:latin typeface="Book Antiqua" panose="02040602050305030304" pitchFamily="18" charset="0"/>
                <a:cs typeface="Big Caslon Medium" panose="02000603090000020003" pitchFamily="2" charset="-79"/>
              </a:rPr>
              <a:t>Football has always been the</a:t>
            </a:r>
          </a:p>
          <a:p>
            <a:pPr algn="l">
              <a:lnSpc>
                <a:spcPct val="150000"/>
              </a:lnSpc>
            </a:pPr>
            <a:r>
              <a:rPr lang="en-GB" dirty="0">
                <a:latin typeface="Book Antiqua" panose="02040602050305030304" pitchFamily="18" charset="0"/>
                <a:cs typeface="Big Caslon Medium" panose="02000603090000020003" pitchFamily="2" charset="-79"/>
              </a:rPr>
              <a:t>People’s sport, and therefore</a:t>
            </a:r>
          </a:p>
          <a:p>
            <a:pPr algn="l">
              <a:lnSpc>
                <a:spcPct val="150000"/>
              </a:lnSpc>
            </a:pPr>
            <a:r>
              <a:rPr lang="en-GB" dirty="0">
                <a:latin typeface="Book Antiqua" panose="02040602050305030304" pitchFamily="18" charset="0"/>
                <a:cs typeface="Big Caslon Medium" panose="02000603090000020003" pitchFamily="2" charset="-79"/>
              </a:rPr>
              <a:t>there has always been</a:t>
            </a:r>
          </a:p>
          <a:p>
            <a:pPr algn="l">
              <a:lnSpc>
                <a:spcPct val="150000"/>
              </a:lnSpc>
            </a:pPr>
            <a:r>
              <a:rPr lang="en-GB" dirty="0">
                <a:latin typeface="Book Antiqua" panose="02040602050305030304" pitchFamily="18" charset="0"/>
                <a:cs typeface="Big Caslon Medium" panose="02000603090000020003" pitchFamily="2" charset="-79"/>
              </a:rPr>
              <a:t>an excess of supply.</a:t>
            </a:r>
          </a:p>
          <a:p>
            <a:pPr algn="l">
              <a:lnSpc>
                <a:spcPct val="150000"/>
              </a:lnSpc>
            </a:pPr>
            <a:endParaRPr lang="en-GB" dirty="0">
              <a:latin typeface="Book Antiqua" panose="02040602050305030304" pitchFamily="18" charset="0"/>
              <a:cs typeface="Big Caslon Medium" panose="02000603090000020003" pitchFamily="2" charset="-79"/>
            </a:endParaRPr>
          </a:p>
          <a:p>
            <a:pPr algn="l">
              <a:lnSpc>
                <a:spcPct val="150000"/>
              </a:lnSpc>
            </a:pPr>
            <a:r>
              <a:rPr lang="en-GB" dirty="0">
                <a:latin typeface="Book Antiqua" panose="02040602050305030304" pitchFamily="18" charset="0"/>
                <a:cs typeface="Big Caslon Medium" panose="02000603090000020003" pitchFamily="2" charset="-79"/>
              </a:rPr>
              <a:t>Here a slideshow of the</a:t>
            </a:r>
          </a:p>
          <a:p>
            <a:pPr algn="l">
              <a:lnSpc>
                <a:spcPct val="150000"/>
              </a:lnSpc>
            </a:pPr>
            <a:r>
              <a:rPr lang="en-GB" dirty="0">
                <a:latin typeface="Book Antiqua" panose="02040602050305030304" pitchFamily="18" charset="0"/>
                <a:cs typeface="Big Caslon Medium" panose="02000603090000020003" pitchFamily="2" charset="-79"/>
              </a:rPr>
              <a:t>log density of Serie A players</a:t>
            </a:r>
          </a:p>
          <a:p>
            <a:pPr algn="l">
              <a:lnSpc>
                <a:spcPct val="150000"/>
              </a:lnSpc>
            </a:pPr>
            <a:r>
              <a:rPr lang="en-GB" dirty="0">
                <a:latin typeface="Book Antiqua" panose="02040602050305030304" pitchFamily="18" charset="0"/>
                <a:cs typeface="Big Caslon Medium" panose="02000603090000020003" pitchFamily="2" charset="-79"/>
              </a:rPr>
              <a:t>born in each era.</a:t>
            </a:r>
          </a:p>
          <a:p>
            <a:pPr algn="l">
              <a:lnSpc>
                <a:spcPct val="150000"/>
              </a:lnSpc>
            </a:pPr>
            <a:endParaRPr lang="en-GB" dirty="0">
              <a:latin typeface="Book Antiqua" panose="02040602050305030304" pitchFamily="18" charset="0"/>
              <a:cs typeface="Big Caslon Medium" panose="02000603090000020003" pitchFamily="2" charset="-79"/>
            </a:endParaRPr>
          </a:p>
          <a:p>
            <a:pPr algn="l">
              <a:lnSpc>
                <a:spcPct val="150000"/>
              </a:lnSpc>
            </a:pPr>
            <a:r>
              <a:rPr lang="en-GB" dirty="0">
                <a:latin typeface="Book Antiqua" panose="02040602050305030304" pitchFamily="18" charset="0"/>
                <a:cs typeface="Big Caslon Medium" panose="02000603090000020003" pitchFamily="2" charset="-79"/>
              </a:rPr>
              <a:t>Is the trend changing? Will there be more </a:t>
            </a:r>
            <a:r>
              <a:rPr lang="en-GB" b="1" dirty="0">
                <a:latin typeface="Book Antiqua" panose="02040602050305030304" pitchFamily="18" charset="0"/>
                <a:cs typeface="Big Caslon Medium" panose="02000603090000020003" pitchFamily="2" charset="-79"/>
              </a:rPr>
              <a:t>offshoring?</a:t>
            </a:r>
            <a:endParaRPr lang="en-GB" dirty="0">
              <a:latin typeface="Book Antiqua" panose="02040602050305030304" pitchFamily="18" charset="0"/>
              <a:cs typeface="Big Caslon Medium" panose="02000603090000020003" pitchFamily="2" charset="-79"/>
            </a:endParaRPr>
          </a:p>
        </p:txBody>
      </p:sp>
      <p:pic>
        <p:nvPicPr>
          <p:cNvPr id="3" name="Immagine 2">
            <a:extLst>
              <a:ext uri="{FF2B5EF4-FFF2-40B4-BE49-F238E27FC236}">
                <a16:creationId xmlns:a16="http://schemas.microsoft.com/office/drawing/2014/main" id="{5DA26818-8612-FE87-690F-2F643DFAD438}"/>
              </a:ext>
            </a:extLst>
          </p:cNvPr>
          <p:cNvPicPr>
            <a:picLocks noChangeAspect="1"/>
          </p:cNvPicPr>
          <p:nvPr/>
        </p:nvPicPr>
        <p:blipFill rotWithShape="1">
          <a:blip r:embed="rId3"/>
          <a:srcRect l="11110" t="11401" r="9168" b="11986"/>
          <a:stretch/>
        </p:blipFill>
        <p:spPr>
          <a:xfrm>
            <a:off x="3840480" y="1709012"/>
            <a:ext cx="7782811" cy="4986128"/>
          </a:xfrm>
          <a:prstGeom prst="rect">
            <a:avLst/>
          </a:prstGeom>
        </p:spPr>
      </p:pic>
      <p:pic>
        <p:nvPicPr>
          <p:cNvPr id="2" name="Immagine 1">
            <a:extLst>
              <a:ext uri="{FF2B5EF4-FFF2-40B4-BE49-F238E27FC236}">
                <a16:creationId xmlns:a16="http://schemas.microsoft.com/office/drawing/2014/main" id="{1C03C9EB-B7F7-C19D-7C64-5A0BE656C935}"/>
              </a:ext>
            </a:extLst>
          </p:cNvPr>
          <p:cNvPicPr>
            <a:picLocks noChangeAspect="1"/>
          </p:cNvPicPr>
          <p:nvPr/>
        </p:nvPicPr>
        <p:blipFill rotWithShape="1">
          <a:blip r:embed="rId4"/>
          <a:srcRect l="11037" t="10267" r="9240" b="11987"/>
          <a:stretch/>
        </p:blipFill>
        <p:spPr>
          <a:xfrm>
            <a:off x="3840481" y="1635203"/>
            <a:ext cx="7782811" cy="5059938"/>
          </a:xfrm>
          <a:prstGeom prst="rect">
            <a:avLst/>
          </a:prstGeom>
        </p:spPr>
      </p:pic>
      <p:pic>
        <p:nvPicPr>
          <p:cNvPr id="7" name="Immagine 6">
            <a:extLst>
              <a:ext uri="{FF2B5EF4-FFF2-40B4-BE49-F238E27FC236}">
                <a16:creationId xmlns:a16="http://schemas.microsoft.com/office/drawing/2014/main" id="{F8B96320-57FE-5C4E-2E24-DFB67DCCA9D3}"/>
              </a:ext>
            </a:extLst>
          </p:cNvPr>
          <p:cNvPicPr>
            <a:picLocks noChangeAspect="1"/>
          </p:cNvPicPr>
          <p:nvPr/>
        </p:nvPicPr>
        <p:blipFill rotWithShape="1">
          <a:blip r:embed="rId5"/>
          <a:srcRect l="11037" t="11401" r="9240" b="11612"/>
          <a:stretch/>
        </p:blipFill>
        <p:spPr>
          <a:xfrm>
            <a:off x="3840481" y="1709012"/>
            <a:ext cx="7782811" cy="5010550"/>
          </a:xfrm>
          <a:prstGeom prst="rect">
            <a:avLst/>
          </a:prstGeom>
        </p:spPr>
      </p:pic>
      <p:pic>
        <p:nvPicPr>
          <p:cNvPr id="13" name="Immagine 12">
            <a:extLst>
              <a:ext uri="{FF2B5EF4-FFF2-40B4-BE49-F238E27FC236}">
                <a16:creationId xmlns:a16="http://schemas.microsoft.com/office/drawing/2014/main" id="{CBAAE302-4BE6-D3C8-A94C-CC7085312B3D}"/>
              </a:ext>
            </a:extLst>
          </p:cNvPr>
          <p:cNvPicPr>
            <a:picLocks noChangeAspect="1"/>
          </p:cNvPicPr>
          <p:nvPr/>
        </p:nvPicPr>
        <p:blipFill rotWithShape="1">
          <a:blip r:embed="rId6"/>
          <a:srcRect l="11612" t="10200" r="9173" b="11620"/>
          <a:stretch/>
        </p:blipFill>
        <p:spPr>
          <a:xfrm>
            <a:off x="3895812" y="1635204"/>
            <a:ext cx="7727481" cy="5084358"/>
          </a:xfrm>
          <a:prstGeom prst="rect">
            <a:avLst/>
          </a:prstGeom>
        </p:spPr>
      </p:pic>
      <p:pic>
        <p:nvPicPr>
          <p:cNvPr id="15" name="Immagine 14">
            <a:extLst>
              <a:ext uri="{FF2B5EF4-FFF2-40B4-BE49-F238E27FC236}">
                <a16:creationId xmlns:a16="http://schemas.microsoft.com/office/drawing/2014/main" id="{1DC6E1F0-804A-7B75-9ACB-905638749207}"/>
              </a:ext>
            </a:extLst>
          </p:cNvPr>
          <p:cNvPicPr>
            <a:picLocks noChangeAspect="1"/>
          </p:cNvPicPr>
          <p:nvPr/>
        </p:nvPicPr>
        <p:blipFill rotWithShape="1">
          <a:blip r:embed="rId7"/>
          <a:srcRect l="11044" t="11409" r="9174" b="10946"/>
          <a:stretch/>
        </p:blipFill>
        <p:spPr>
          <a:xfrm>
            <a:off x="3840481" y="1709012"/>
            <a:ext cx="7782812" cy="5049657"/>
          </a:xfrm>
          <a:prstGeom prst="rect">
            <a:avLst/>
          </a:prstGeom>
        </p:spPr>
      </p:pic>
      <p:pic>
        <p:nvPicPr>
          <p:cNvPr id="17" name="Immagine 16">
            <a:extLst>
              <a:ext uri="{FF2B5EF4-FFF2-40B4-BE49-F238E27FC236}">
                <a16:creationId xmlns:a16="http://schemas.microsoft.com/office/drawing/2014/main" id="{31FDCA84-B61A-B181-3AE0-E5D589770722}"/>
              </a:ext>
            </a:extLst>
          </p:cNvPr>
          <p:cNvPicPr>
            <a:picLocks noChangeAspect="1"/>
          </p:cNvPicPr>
          <p:nvPr/>
        </p:nvPicPr>
        <p:blipFill rotWithShape="1">
          <a:blip r:embed="rId8"/>
          <a:srcRect l="12026" t="10193" r="8251" b="11083"/>
          <a:stretch/>
        </p:blipFill>
        <p:spPr>
          <a:xfrm>
            <a:off x="3936999" y="1635204"/>
            <a:ext cx="7782811" cy="5123467"/>
          </a:xfrm>
          <a:prstGeom prst="rect">
            <a:avLst/>
          </a:prstGeom>
        </p:spPr>
      </p:pic>
      <p:sp>
        <p:nvSpPr>
          <p:cNvPr id="19" name="1858-1882 ">
            <a:extLst>
              <a:ext uri="{FF2B5EF4-FFF2-40B4-BE49-F238E27FC236}">
                <a16:creationId xmlns:a16="http://schemas.microsoft.com/office/drawing/2014/main" id="{14491572-CE5A-ED26-42E5-987462BC0BA6}"/>
              </a:ext>
            </a:extLst>
          </p:cNvPr>
          <p:cNvSpPr/>
          <p:nvPr/>
        </p:nvSpPr>
        <p:spPr>
          <a:xfrm>
            <a:off x="10311817" y="1617821"/>
            <a:ext cx="1398636"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1858-1882</a:t>
            </a:r>
          </a:p>
        </p:txBody>
      </p:sp>
      <p:sp>
        <p:nvSpPr>
          <p:cNvPr id="21" name="1882-1906">
            <a:extLst>
              <a:ext uri="{FF2B5EF4-FFF2-40B4-BE49-F238E27FC236}">
                <a16:creationId xmlns:a16="http://schemas.microsoft.com/office/drawing/2014/main" id="{A109CC0E-9C91-7407-E4A0-C8DCFE0F7086}"/>
              </a:ext>
            </a:extLst>
          </p:cNvPr>
          <p:cNvSpPr/>
          <p:nvPr/>
        </p:nvSpPr>
        <p:spPr>
          <a:xfrm>
            <a:off x="10302192" y="1618287"/>
            <a:ext cx="1398636"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1882-1906</a:t>
            </a:r>
          </a:p>
        </p:txBody>
      </p:sp>
      <p:sp>
        <p:nvSpPr>
          <p:cNvPr id="22" name="1906-1930">
            <a:extLst>
              <a:ext uri="{FF2B5EF4-FFF2-40B4-BE49-F238E27FC236}">
                <a16:creationId xmlns:a16="http://schemas.microsoft.com/office/drawing/2014/main" id="{EB6AA5FE-92E8-27F8-921C-663DBDF9D250}"/>
              </a:ext>
            </a:extLst>
          </p:cNvPr>
          <p:cNvSpPr/>
          <p:nvPr/>
        </p:nvSpPr>
        <p:spPr>
          <a:xfrm>
            <a:off x="10302192" y="1617355"/>
            <a:ext cx="1398636"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1906-1930</a:t>
            </a:r>
          </a:p>
        </p:txBody>
      </p:sp>
      <p:sp>
        <p:nvSpPr>
          <p:cNvPr id="23" name="1930-1954">
            <a:extLst>
              <a:ext uri="{FF2B5EF4-FFF2-40B4-BE49-F238E27FC236}">
                <a16:creationId xmlns:a16="http://schemas.microsoft.com/office/drawing/2014/main" id="{3980BBFD-3139-AFB0-1920-9EFB19C52A63}"/>
              </a:ext>
            </a:extLst>
          </p:cNvPr>
          <p:cNvSpPr/>
          <p:nvPr/>
        </p:nvSpPr>
        <p:spPr>
          <a:xfrm>
            <a:off x="10300065" y="1616757"/>
            <a:ext cx="1398636"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1930-1954</a:t>
            </a:r>
          </a:p>
        </p:txBody>
      </p:sp>
      <p:sp>
        <p:nvSpPr>
          <p:cNvPr id="24" name="1954-1978">
            <a:extLst>
              <a:ext uri="{FF2B5EF4-FFF2-40B4-BE49-F238E27FC236}">
                <a16:creationId xmlns:a16="http://schemas.microsoft.com/office/drawing/2014/main" id="{A65E1E18-E1FC-55EA-8CAB-FBC9C6CBAA26}"/>
              </a:ext>
            </a:extLst>
          </p:cNvPr>
          <p:cNvSpPr/>
          <p:nvPr/>
        </p:nvSpPr>
        <p:spPr>
          <a:xfrm>
            <a:off x="10297938" y="1616756"/>
            <a:ext cx="1398636"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1954-1978</a:t>
            </a:r>
          </a:p>
        </p:txBody>
      </p:sp>
      <p:sp>
        <p:nvSpPr>
          <p:cNvPr id="27" name="1978-2002">
            <a:extLst>
              <a:ext uri="{FF2B5EF4-FFF2-40B4-BE49-F238E27FC236}">
                <a16:creationId xmlns:a16="http://schemas.microsoft.com/office/drawing/2014/main" id="{87C317A3-9856-C2EA-32F9-2A73A3FB1B65}"/>
              </a:ext>
            </a:extLst>
          </p:cNvPr>
          <p:cNvSpPr/>
          <p:nvPr/>
        </p:nvSpPr>
        <p:spPr>
          <a:xfrm>
            <a:off x="10304319" y="1614155"/>
            <a:ext cx="1398636" cy="287217"/>
          </a:xfrm>
          <a:prstGeom prst="rect">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it-IT" dirty="0">
                <a:ln>
                  <a:solidFill>
                    <a:sysClr val="windowText" lastClr="000000"/>
                  </a:solidFill>
                </a:ln>
                <a:solidFill>
                  <a:sysClr val="windowText" lastClr="000000"/>
                </a:solidFill>
              </a:rPr>
              <a:t>1978-2002</a:t>
            </a:r>
          </a:p>
        </p:txBody>
      </p:sp>
    </p:spTree>
    <p:extLst>
      <p:ext uri="{BB962C8B-B14F-4D97-AF65-F5344CB8AC3E}">
        <p14:creationId xmlns:p14="http://schemas.microsoft.com/office/powerpoint/2010/main" val="1753529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19"/>
                                        </p:tgtEl>
                                      </p:cBhvr>
                                    </p:animEffect>
                                    <p:set>
                                      <p:cBhvr>
                                        <p:cTn id="10" dur="1" fill="hold">
                                          <p:stCondLst>
                                            <p:cond delay="499"/>
                                          </p:stCondLst>
                                        </p:cTn>
                                        <p:tgtEl>
                                          <p:spTgt spid="19"/>
                                        </p:tgtEl>
                                        <p:attrNameLst>
                                          <p:attrName>style.visibility</p:attrName>
                                        </p:attrNameLst>
                                      </p:cBhvr>
                                      <p:to>
                                        <p:strVal val="hidden"/>
                                      </p:to>
                                    </p:set>
                                  </p:childTnLst>
                                </p:cTn>
                              </p:par>
                              <p:par>
                                <p:cTn id="11" presetID="9"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dissolve">
                                      <p:cBhvr>
                                        <p:cTn id="13" dur="500"/>
                                        <p:tgtEl>
                                          <p:spTgt spid="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dissolve">
                                      <p:cBhvr>
                                        <p:cTn id="16" dur="500"/>
                                        <p:tgtEl>
                                          <p:spTgt spid="21"/>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xit" presetSubtype="0" fill="hold" nodeType="clickEffect">
                                  <p:stCondLst>
                                    <p:cond delay="0"/>
                                  </p:stCondLst>
                                  <p:childTnLst>
                                    <p:animEffect transition="out" filter="dissolv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par>
                                <p:cTn id="22" presetID="9" presetClass="exit" presetSubtype="0" fill="hold" grpId="1" nodeType="withEffect">
                                  <p:stCondLst>
                                    <p:cond delay="0"/>
                                  </p:stCondLst>
                                  <p:childTnLst>
                                    <p:animEffect transition="out" filter="dissolve">
                                      <p:cBhvr>
                                        <p:cTn id="23" dur="500"/>
                                        <p:tgtEl>
                                          <p:spTgt spid="21"/>
                                        </p:tgtEl>
                                      </p:cBhvr>
                                    </p:animEffect>
                                    <p:set>
                                      <p:cBhvr>
                                        <p:cTn id="24" dur="1" fill="hold">
                                          <p:stCondLst>
                                            <p:cond delay="499"/>
                                          </p:stCondLst>
                                        </p:cTn>
                                        <p:tgtEl>
                                          <p:spTgt spid="21"/>
                                        </p:tgtEl>
                                        <p:attrNameLst>
                                          <p:attrName>style.visibility</p:attrName>
                                        </p:attrNameLst>
                                      </p:cBhvr>
                                      <p:to>
                                        <p:strVal val="hidden"/>
                                      </p:to>
                                    </p:set>
                                  </p:childTnLst>
                                </p:cTn>
                              </p:par>
                              <p:par>
                                <p:cTn id="25" presetID="9" presetClass="entr" presetSubtype="0"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dissolve">
                                      <p:cBhvr>
                                        <p:cTn id="27" dur="500"/>
                                        <p:tgtEl>
                                          <p:spTgt spid="7"/>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dissolve">
                                      <p:cBhvr>
                                        <p:cTn id="30" dur="500"/>
                                        <p:tgtEl>
                                          <p:spTgt spid="2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xit" presetSubtype="0" fill="hold" nodeType="clickEffect">
                                  <p:stCondLst>
                                    <p:cond delay="0"/>
                                  </p:stCondLst>
                                  <p:childTnLst>
                                    <p:animEffect transition="out" filter="dissolve">
                                      <p:cBhvr>
                                        <p:cTn id="34" dur="500"/>
                                        <p:tgtEl>
                                          <p:spTgt spid="7"/>
                                        </p:tgtEl>
                                      </p:cBhvr>
                                    </p:animEffect>
                                    <p:set>
                                      <p:cBhvr>
                                        <p:cTn id="35" dur="1" fill="hold">
                                          <p:stCondLst>
                                            <p:cond delay="499"/>
                                          </p:stCondLst>
                                        </p:cTn>
                                        <p:tgtEl>
                                          <p:spTgt spid="7"/>
                                        </p:tgtEl>
                                        <p:attrNameLst>
                                          <p:attrName>style.visibility</p:attrName>
                                        </p:attrNameLst>
                                      </p:cBhvr>
                                      <p:to>
                                        <p:strVal val="hidden"/>
                                      </p:to>
                                    </p:set>
                                  </p:childTnLst>
                                </p:cTn>
                              </p:par>
                              <p:par>
                                <p:cTn id="36" presetID="9" presetClass="exit" presetSubtype="0" fill="hold" grpId="1" nodeType="withEffect">
                                  <p:stCondLst>
                                    <p:cond delay="0"/>
                                  </p:stCondLst>
                                  <p:childTnLst>
                                    <p:animEffect transition="out" filter="dissolve">
                                      <p:cBhvr>
                                        <p:cTn id="37" dur="500"/>
                                        <p:tgtEl>
                                          <p:spTgt spid="22"/>
                                        </p:tgtEl>
                                      </p:cBhvr>
                                    </p:animEffect>
                                    <p:set>
                                      <p:cBhvr>
                                        <p:cTn id="38" dur="1" fill="hold">
                                          <p:stCondLst>
                                            <p:cond delay="499"/>
                                          </p:stCondLst>
                                        </p:cTn>
                                        <p:tgtEl>
                                          <p:spTgt spid="22"/>
                                        </p:tgtEl>
                                        <p:attrNameLst>
                                          <p:attrName>style.visibility</p:attrName>
                                        </p:attrNameLst>
                                      </p:cBhvr>
                                      <p:to>
                                        <p:strVal val="hidden"/>
                                      </p:to>
                                    </p:set>
                                  </p:childTnLst>
                                </p:cTn>
                              </p:par>
                              <p:par>
                                <p:cTn id="39" presetID="9"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dissolve">
                                      <p:cBhvr>
                                        <p:cTn id="41" dur="500"/>
                                        <p:tgtEl>
                                          <p:spTgt spid="23"/>
                                        </p:tgtEl>
                                      </p:cBhvr>
                                    </p:animEffect>
                                  </p:childTnLst>
                                </p:cTn>
                              </p:par>
                              <p:par>
                                <p:cTn id="42" presetID="9" presetClass="entr" presetSubtype="0" fill="hold" nodeType="withEffect">
                                  <p:stCondLst>
                                    <p:cond delay="0"/>
                                  </p:stCondLst>
                                  <p:childTnLst>
                                    <p:set>
                                      <p:cBhvr>
                                        <p:cTn id="43" dur="1" fill="hold">
                                          <p:stCondLst>
                                            <p:cond delay="0"/>
                                          </p:stCondLst>
                                        </p:cTn>
                                        <p:tgtEl>
                                          <p:spTgt spid="13"/>
                                        </p:tgtEl>
                                        <p:attrNameLst>
                                          <p:attrName>style.visibility</p:attrName>
                                        </p:attrNameLst>
                                      </p:cBhvr>
                                      <p:to>
                                        <p:strVal val="visible"/>
                                      </p:to>
                                    </p:set>
                                    <p:animEffect transition="in" filter="dissolve">
                                      <p:cBhvr>
                                        <p:cTn id="44" dur="500"/>
                                        <p:tgtEl>
                                          <p:spTgt spid="13"/>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xit" presetSubtype="0" fill="hold" nodeType="clickEffect">
                                  <p:stCondLst>
                                    <p:cond delay="0"/>
                                  </p:stCondLst>
                                  <p:childTnLst>
                                    <p:animEffect transition="out" filter="dissolve">
                                      <p:cBhvr>
                                        <p:cTn id="48" dur="500"/>
                                        <p:tgtEl>
                                          <p:spTgt spid="13"/>
                                        </p:tgtEl>
                                      </p:cBhvr>
                                    </p:animEffect>
                                    <p:set>
                                      <p:cBhvr>
                                        <p:cTn id="49" dur="1" fill="hold">
                                          <p:stCondLst>
                                            <p:cond delay="499"/>
                                          </p:stCondLst>
                                        </p:cTn>
                                        <p:tgtEl>
                                          <p:spTgt spid="13"/>
                                        </p:tgtEl>
                                        <p:attrNameLst>
                                          <p:attrName>style.visibility</p:attrName>
                                        </p:attrNameLst>
                                      </p:cBhvr>
                                      <p:to>
                                        <p:strVal val="hidden"/>
                                      </p:to>
                                    </p:set>
                                  </p:childTnLst>
                                </p:cTn>
                              </p:par>
                              <p:par>
                                <p:cTn id="50" presetID="9" presetClass="exit" presetSubtype="0" fill="hold" grpId="1" nodeType="withEffect">
                                  <p:stCondLst>
                                    <p:cond delay="0"/>
                                  </p:stCondLst>
                                  <p:childTnLst>
                                    <p:animEffect transition="out" filter="dissolve">
                                      <p:cBhvr>
                                        <p:cTn id="51" dur="500"/>
                                        <p:tgtEl>
                                          <p:spTgt spid="23"/>
                                        </p:tgtEl>
                                      </p:cBhvr>
                                    </p:animEffect>
                                    <p:set>
                                      <p:cBhvr>
                                        <p:cTn id="52" dur="1" fill="hold">
                                          <p:stCondLst>
                                            <p:cond delay="499"/>
                                          </p:stCondLst>
                                        </p:cTn>
                                        <p:tgtEl>
                                          <p:spTgt spid="23"/>
                                        </p:tgtEl>
                                        <p:attrNameLst>
                                          <p:attrName>style.visibility</p:attrName>
                                        </p:attrNameLst>
                                      </p:cBhvr>
                                      <p:to>
                                        <p:strVal val="hidden"/>
                                      </p:to>
                                    </p:set>
                                  </p:childTnLst>
                                </p:cTn>
                              </p:par>
                              <p:par>
                                <p:cTn id="53" presetID="10" presetClass="entr" presetSubtype="0" fill="hold" nodeType="withEffect">
                                  <p:stCondLst>
                                    <p:cond delay="0"/>
                                  </p:stCondLst>
                                  <p:childTnLst>
                                    <p:set>
                                      <p:cBhvr>
                                        <p:cTn id="54" dur="1" fill="hold">
                                          <p:stCondLst>
                                            <p:cond delay="0"/>
                                          </p:stCondLst>
                                        </p:cTn>
                                        <p:tgtEl>
                                          <p:spTgt spid="15"/>
                                        </p:tgtEl>
                                        <p:attrNameLst>
                                          <p:attrName>style.visibility</p:attrName>
                                        </p:attrNameLst>
                                      </p:cBhvr>
                                      <p:to>
                                        <p:strVal val="visible"/>
                                      </p:to>
                                    </p:set>
                                    <p:animEffect transition="in" filter="fade">
                                      <p:cBhvr>
                                        <p:cTn id="55" dur="500"/>
                                        <p:tgtEl>
                                          <p:spTgt spid="15"/>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24"/>
                                        </p:tgtEl>
                                        <p:attrNameLst>
                                          <p:attrName>style.visibility</p:attrName>
                                        </p:attrNameLst>
                                      </p:cBhvr>
                                      <p:to>
                                        <p:strVal val="visible"/>
                                      </p:to>
                                    </p:set>
                                    <p:animEffect transition="in" filter="dissolve">
                                      <p:cBhvr>
                                        <p:cTn id="58" dur="500"/>
                                        <p:tgtEl>
                                          <p:spTgt spid="24"/>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xit" presetSubtype="0" fill="hold" nodeType="clickEffect">
                                  <p:stCondLst>
                                    <p:cond delay="0"/>
                                  </p:stCondLst>
                                  <p:childTnLst>
                                    <p:animEffect transition="out" filter="dissolve">
                                      <p:cBhvr>
                                        <p:cTn id="62" dur="500"/>
                                        <p:tgtEl>
                                          <p:spTgt spid="15"/>
                                        </p:tgtEl>
                                      </p:cBhvr>
                                    </p:animEffect>
                                    <p:set>
                                      <p:cBhvr>
                                        <p:cTn id="63" dur="1" fill="hold">
                                          <p:stCondLst>
                                            <p:cond delay="499"/>
                                          </p:stCondLst>
                                        </p:cTn>
                                        <p:tgtEl>
                                          <p:spTgt spid="15"/>
                                        </p:tgtEl>
                                        <p:attrNameLst>
                                          <p:attrName>style.visibility</p:attrName>
                                        </p:attrNameLst>
                                      </p:cBhvr>
                                      <p:to>
                                        <p:strVal val="hidden"/>
                                      </p:to>
                                    </p:set>
                                  </p:childTnLst>
                                </p:cTn>
                              </p:par>
                              <p:par>
                                <p:cTn id="64" presetID="9" presetClass="exit" presetSubtype="0" fill="hold" grpId="1" nodeType="withEffect">
                                  <p:stCondLst>
                                    <p:cond delay="0"/>
                                  </p:stCondLst>
                                  <p:childTnLst>
                                    <p:animEffect transition="out" filter="dissolve">
                                      <p:cBhvr>
                                        <p:cTn id="65" dur="500"/>
                                        <p:tgtEl>
                                          <p:spTgt spid="24"/>
                                        </p:tgtEl>
                                      </p:cBhvr>
                                    </p:animEffect>
                                    <p:set>
                                      <p:cBhvr>
                                        <p:cTn id="66" dur="1" fill="hold">
                                          <p:stCondLst>
                                            <p:cond delay="499"/>
                                          </p:stCondLst>
                                        </p:cTn>
                                        <p:tgtEl>
                                          <p:spTgt spid="24"/>
                                        </p:tgtEl>
                                        <p:attrNameLst>
                                          <p:attrName>style.visibility</p:attrName>
                                        </p:attrNameLst>
                                      </p:cBhvr>
                                      <p:to>
                                        <p:strVal val="hidden"/>
                                      </p:to>
                                    </p:set>
                                  </p:childTnLst>
                                </p:cTn>
                              </p:par>
                              <p:par>
                                <p:cTn id="67" presetID="10" presetClass="entr" presetSubtype="0" fill="hold"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dissolve">
                                      <p:cBhvr>
                                        <p:cTn id="72"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1" grpId="1" animBg="1"/>
      <p:bldP spid="22" grpId="0" animBg="1"/>
      <p:bldP spid="22" grpId="1" animBg="1"/>
      <p:bldP spid="23" grpId="0" animBg="1"/>
      <p:bldP spid="23" grpId="1" animBg="1"/>
      <p:bldP spid="24" grpId="0" animBg="1"/>
      <p:bldP spid="24" grpId="1"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5288472"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Natural </a:t>
            </a:r>
            <a:r>
              <a:rPr lang="it-IT" sz="2000" dirty="0" err="1">
                <a:latin typeface="Book Antiqua" panose="02040602050305030304" pitchFamily="18" charset="0"/>
                <a:cs typeface="Big Caslon Medium" panose="02000603090000020003" pitchFamily="2" charset="-79"/>
              </a:rPr>
              <a:t>Nearshoring</a:t>
            </a:r>
            <a:endParaRPr lang="it-IT" sz="200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8" name="CasellaDiTesto 7">
            <a:extLst>
              <a:ext uri="{FF2B5EF4-FFF2-40B4-BE49-F238E27FC236}">
                <a16:creationId xmlns:a16="http://schemas.microsoft.com/office/drawing/2014/main" id="{25548183-B9F0-9C12-E522-7A594ADA6DA7}"/>
              </a:ext>
            </a:extLst>
          </p:cNvPr>
          <p:cNvSpPr txBox="1"/>
          <p:nvPr/>
        </p:nvSpPr>
        <p:spPr>
          <a:xfrm>
            <a:off x="375381" y="1787077"/>
            <a:ext cx="3840484" cy="1713354"/>
          </a:xfrm>
          <a:prstGeom prst="rect">
            <a:avLst/>
          </a:prstGeom>
          <a:noFill/>
        </p:spPr>
        <p:txBody>
          <a:bodyPr wrap="square" rtlCol="0">
            <a:spAutoFit/>
          </a:bodyPr>
          <a:lstStyle/>
          <a:p>
            <a:pPr algn="l">
              <a:lnSpc>
                <a:spcPct val="150000"/>
              </a:lnSpc>
            </a:pPr>
            <a:r>
              <a:rPr lang="en-GB" dirty="0">
                <a:latin typeface="Book Antiqua" panose="02040602050305030304" pitchFamily="18" charset="0"/>
                <a:cs typeface="Big Caslon Medium" panose="02000603090000020003" pitchFamily="2" charset="-79"/>
              </a:rPr>
              <a:t>We can also perform a regression. </a:t>
            </a:r>
          </a:p>
          <a:p>
            <a:pPr marL="285750" indent="-285750" algn="l">
              <a:lnSpc>
                <a:spcPct val="150000"/>
              </a:lnSpc>
              <a:buFontTx/>
              <a:buChar char="-"/>
            </a:pPr>
            <a:r>
              <a:rPr lang="en-GB" b="1" dirty="0">
                <a:latin typeface="Book Antiqua" panose="02040602050305030304" pitchFamily="18" charset="0"/>
                <a:cs typeface="Big Caslon Medium" panose="02000603090000020003" pitchFamily="2" charset="-79"/>
              </a:rPr>
              <a:t>X</a:t>
            </a:r>
            <a:r>
              <a:rPr lang="en-GB" dirty="0">
                <a:latin typeface="Book Antiqua" panose="02040602050305030304" pitchFamily="18" charset="0"/>
                <a:cs typeface="Big Caslon Medium" panose="02000603090000020003" pitchFamily="2" charset="-79"/>
              </a:rPr>
              <a:t>: Player’s Year of birth </a:t>
            </a:r>
          </a:p>
          <a:p>
            <a:pPr marL="285750" indent="-285750" algn="l">
              <a:lnSpc>
                <a:spcPct val="150000"/>
              </a:lnSpc>
              <a:buFontTx/>
              <a:buChar char="-"/>
            </a:pPr>
            <a:r>
              <a:rPr lang="en-GB" b="1" dirty="0">
                <a:latin typeface="Book Antiqua" panose="02040602050305030304" pitchFamily="18" charset="0"/>
                <a:cs typeface="Big Caslon Medium" panose="02000603090000020003" pitchFamily="2" charset="-79"/>
              </a:rPr>
              <a:t>Y</a:t>
            </a:r>
            <a:r>
              <a:rPr lang="en-GB" dirty="0">
                <a:latin typeface="Book Antiqua" panose="02040602050305030304" pitchFamily="18" charset="0"/>
                <a:cs typeface="Big Caslon Medium" panose="02000603090000020003" pitchFamily="2" charset="-79"/>
              </a:rPr>
              <a:t>: Percentage of foreign players in the league</a:t>
            </a:r>
          </a:p>
        </p:txBody>
      </p:sp>
      <p:pic>
        <p:nvPicPr>
          <p:cNvPr id="11" name="Immagine 10">
            <a:extLst>
              <a:ext uri="{FF2B5EF4-FFF2-40B4-BE49-F238E27FC236}">
                <a16:creationId xmlns:a16="http://schemas.microsoft.com/office/drawing/2014/main" id="{003A32D5-D2F8-1BFF-FC21-4DA76D7916BD}"/>
              </a:ext>
            </a:extLst>
          </p:cNvPr>
          <p:cNvPicPr>
            <a:picLocks noChangeAspect="1"/>
          </p:cNvPicPr>
          <p:nvPr/>
        </p:nvPicPr>
        <p:blipFill rotWithShape="1">
          <a:blip r:embed="rId3"/>
          <a:srcRect l="7543" t="7209"/>
          <a:stretch/>
        </p:blipFill>
        <p:spPr>
          <a:xfrm>
            <a:off x="4420433" y="1787076"/>
            <a:ext cx="7793255" cy="3910715"/>
          </a:xfrm>
          <a:prstGeom prst="rect">
            <a:avLst/>
          </a:prstGeom>
        </p:spPr>
      </p:pic>
      <p:pic>
        <p:nvPicPr>
          <p:cNvPr id="20" name="Immagine 19">
            <a:extLst>
              <a:ext uri="{FF2B5EF4-FFF2-40B4-BE49-F238E27FC236}">
                <a16:creationId xmlns:a16="http://schemas.microsoft.com/office/drawing/2014/main" id="{6788B6EE-3A64-1E33-7AF5-BC0B7F82D9AA}"/>
              </a:ext>
            </a:extLst>
          </p:cNvPr>
          <p:cNvPicPr>
            <a:picLocks noChangeAspect="1"/>
          </p:cNvPicPr>
          <p:nvPr/>
        </p:nvPicPr>
        <p:blipFill rotWithShape="1">
          <a:blip r:embed="rId4"/>
          <a:srcRect r="9432"/>
          <a:stretch/>
        </p:blipFill>
        <p:spPr>
          <a:xfrm>
            <a:off x="490285" y="4499532"/>
            <a:ext cx="3789364" cy="2169925"/>
          </a:xfrm>
          <a:prstGeom prst="rect">
            <a:avLst/>
          </a:prstGeom>
        </p:spPr>
      </p:pic>
      <p:sp>
        <p:nvSpPr>
          <p:cNvPr id="25" name="CasellaDiTesto 24">
            <a:extLst>
              <a:ext uri="{FF2B5EF4-FFF2-40B4-BE49-F238E27FC236}">
                <a16:creationId xmlns:a16="http://schemas.microsoft.com/office/drawing/2014/main" id="{C77901EA-66B2-754C-52C1-D06634B9DCF0}"/>
              </a:ext>
            </a:extLst>
          </p:cNvPr>
          <p:cNvSpPr txBox="1"/>
          <p:nvPr/>
        </p:nvSpPr>
        <p:spPr>
          <a:xfrm>
            <a:off x="4751839" y="5775707"/>
            <a:ext cx="6603421" cy="793551"/>
          </a:xfrm>
          <a:prstGeom prst="rect">
            <a:avLst/>
          </a:prstGeom>
          <a:noFill/>
        </p:spPr>
        <p:txBody>
          <a:bodyPr wrap="square" rtlCol="0">
            <a:spAutoFit/>
          </a:bodyPr>
          <a:lstStyle/>
          <a:p>
            <a:pPr algn="l">
              <a:lnSpc>
                <a:spcPct val="150000"/>
              </a:lnSpc>
            </a:pPr>
            <a:r>
              <a:rPr lang="en-GB" sz="1600" dirty="0">
                <a:latin typeface="Book Antiqua" panose="02040602050305030304" pitchFamily="18" charset="0"/>
                <a:cs typeface="Big Caslon Medium" panose="02000603090000020003" pitchFamily="2" charset="-79"/>
              </a:rPr>
              <a:t>Every following year of birth the </a:t>
            </a:r>
            <a:r>
              <a:rPr lang="en-GB" sz="1600" b="1" dirty="0">
                <a:latin typeface="Book Antiqua" panose="02040602050305030304" pitchFamily="18" charset="0"/>
                <a:cs typeface="Big Caslon Medium" panose="02000603090000020003" pitchFamily="2" charset="-79"/>
              </a:rPr>
              <a:t>proportion of Foreign Players in Serie A increases by 1.1%.</a:t>
            </a:r>
          </a:p>
        </p:txBody>
      </p:sp>
    </p:spTree>
    <p:extLst>
      <p:ext uri="{BB962C8B-B14F-4D97-AF65-F5344CB8AC3E}">
        <p14:creationId xmlns:p14="http://schemas.microsoft.com/office/powerpoint/2010/main" val="34452120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Immagine 11" descr="Immagine che contiene linea, Diagramma, diagramma, pendio&#10;&#10;Descrizione generata automaticamente">
            <a:extLst>
              <a:ext uri="{FF2B5EF4-FFF2-40B4-BE49-F238E27FC236}">
                <a16:creationId xmlns:a16="http://schemas.microsoft.com/office/drawing/2014/main" id="{93B548A6-B735-17F7-02D5-D8AF0B71444A}"/>
              </a:ext>
            </a:extLst>
          </p:cNvPr>
          <p:cNvPicPr>
            <a:picLocks noChangeAspect="1"/>
          </p:cNvPicPr>
          <p:nvPr/>
        </p:nvPicPr>
        <p:blipFill>
          <a:blip r:embed="rId3"/>
          <a:stretch>
            <a:fillRect/>
          </a:stretch>
        </p:blipFill>
        <p:spPr>
          <a:xfrm>
            <a:off x="2008762" y="1683992"/>
            <a:ext cx="9647999" cy="4824000"/>
          </a:xfrm>
          <a:prstGeom prst="rect">
            <a:avLst/>
          </a:prstGeom>
        </p:spPr>
      </p:pic>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0" y="775187"/>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Foreign and Domestic Cash Flow</a:t>
            </a:r>
          </a:p>
          <a:p>
            <a:pPr algn="l"/>
            <a:endParaRPr lang="it-IT" sz="1050" dirty="0">
              <a:latin typeface="Book Antiqua" panose="02040602050305030304" pitchFamily="18" charset="0"/>
              <a:cs typeface="Big Caslon Medium" panose="02000603090000020003" pitchFamily="2" charset="-79"/>
            </a:endParaRPr>
          </a:p>
        </p:txBody>
      </p:sp>
      <p:pic>
        <p:nvPicPr>
          <p:cNvPr id="14" name="Immagine 13" descr="Immagine che contiene linea, Diagramma, diagramma, pendio&#10;&#10;Descrizione generata automaticamente">
            <a:extLst>
              <a:ext uri="{FF2B5EF4-FFF2-40B4-BE49-F238E27FC236}">
                <a16:creationId xmlns:a16="http://schemas.microsoft.com/office/drawing/2014/main" id="{58D0E467-CD29-3771-19A5-D3A6EC23D9E8}"/>
              </a:ext>
            </a:extLst>
          </p:cNvPr>
          <p:cNvPicPr>
            <a:picLocks noChangeAspect="1"/>
          </p:cNvPicPr>
          <p:nvPr/>
        </p:nvPicPr>
        <p:blipFill>
          <a:blip r:embed="rId4"/>
          <a:stretch>
            <a:fillRect/>
          </a:stretch>
        </p:blipFill>
        <p:spPr>
          <a:xfrm>
            <a:off x="2106307" y="1691029"/>
            <a:ext cx="9648025" cy="4824013"/>
          </a:xfrm>
          <a:prstGeom prst="rect">
            <a:avLst/>
          </a:prstGeom>
        </p:spPr>
      </p:pic>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pic>
        <p:nvPicPr>
          <p:cNvPr id="19" name="Immagine 18" descr="Immagine che contiene linea, Diagramma, diagramma, pendio&#10;&#10;Descrizione generata automaticamente">
            <a:extLst>
              <a:ext uri="{FF2B5EF4-FFF2-40B4-BE49-F238E27FC236}">
                <a16:creationId xmlns:a16="http://schemas.microsoft.com/office/drawing/2014/main" id="{E8E4B753-A078-9247-347C-902C874C016D}"/>
              </a:ext>
            </a:extLst>
          </p:cNvPr>
          <p:cNvPicPr>
            <a:picLocks noChangeAspect="1"/>
          </p:cNvPicPr>
          <p:nvPr/>
        </p:nvPicPr>
        <p:blipFill>
          <a:blip r:embed="rId5"/>
          <a:stretch>
            <a:fillRect/>
          </a:stretch>
        </p:blipFill>
        <p:spPr>
          <a:xfrm>
            <a:off x="2106307" y="1691161"/>
            <a:ext cx="9648000" cy="4824000"/>
          </a:xfrm>
          <a:prstGeom prst="rect">
            <a:avLst/>
          </a:prstGeom>
        </p:spPr>
      </p:pic>
      <p:sp>
        <p:nvSpPr>
          <p:cNvPr id="17" name="CasellaDiTesto 16">
            <a:extLst>
              <a:ext uri="{FF2B5EF4-FFF2-40B4-BE49-F238E27FC236}">
                <a16:creationId xmlns:a16="http://schemas.microsoft.com/office/drawing/2014/main" id="{A17D515F-EB75-51A6-DAEA-C283F2BBF264}"/>
              </a:ext>
            </a:extLst>
          </p:cNvPr>
          <p:cNvSpPr txBox="1"/>
          <p:nvPr/>
        </p:nvSpPr>
        <p:spPr>
          <a:xfrm>
            <a:off x="403145" y="6249304"/>
            <a:ext cx="11247620" cy="466603"/>
          </a:xfrm>
          <a:prstGeom prst="rect">
            <a:avLst/>
          </a:prstGeom>
          <a:noFill/>
        </p:spPr>
        <p:txBody>
          <a:bodyPr wrap="square" rtlCol="0">
            <a:spAutoFit/>
          </a:bodyPr>
          <a:lstStyle/>
          <a:p>
            <a:pPr algn="l">
              <a:lnSpc>
                <a:spcPct val="150000"/>
              </a:lnSpc>
            </a:pPr>
            <a:r>
              <a:rPr lang="en-GB" b="1" dirty="0">
                <a:latin typeface="Book Antiqua" panose="02040602050305030304" pitchFamily="18" charset="0"/>
                <a:cs typeface="Big Caslon Medium" panose="02000603090000020003" pitchFamily="2" charset="-79"/>
              </a:rPr>
              <a:t>Average  total yearly cash flows</a:t>
            </a:r>
            <a:r>
              <a:rPr lang="en-GB" dirty="0">
                <a:latin typeface="Book Antiqua" panose="02040602050305030304" pitchFamily="18" charset="0"/>
                <a:cs typeface="Big Caslon Medium" panose="02000603090000020003" pitchFamily="2" charset="-79"/>
              </a:rPr>
              <a:t>: $4 bn </a:t>
            </a:r>
          </a:p>
        </p:txBody>
      </p:sp>
      <p:sp>
        <p:nvSpPr>
          <p:cNvPr id="18" name="CasellaDiTesto 17">
            <a:extLst>
              <a:ext uri="{FF2B5EF4-FFF2-40B4-BE49-F238E27FC236}">
                <a16:creationId xmlns:a16="http://schemas.microsoft.com/office/drawing/2014/main" id="{71B4EAD1-BE63-F834-B437-B21FF9205B8B}"/>
              </a:ext>
            </a:extLst>
          </p:cNvPr>
          <p:cNvSpPr txBox="1"/>
          <p:nvPr/>
        </p:nvSpPr>
        <p:spPr>
          <a:xfrm>
            <a:off x="375380" y="1785129"/>
            <a:ext cx="1667717" cy="2968954"/>
          </a:xfrm>
          <a:prstGeom prst="rect">
            <a:avLst/>
          </a:prstGeom>
          <a:noFill/>
        </p:spPr>
        <p:txBody>
          <a:bodyPr wrap="square" rtlCol="0">
            <a:spAutoFit/>
          </a:bodyPr>
          <a:lstStyle/>
          <a:p>
            <a:pPr algn="l">
              <a:lnSpc>
                <a:spcPct val="150000"/>
              </a:lnSpc>
            </a:pPr>
            <a:r>
              <a:rPr lang="en-GB" sz="1400" b="1" dirty="0">
                <a:latin typeface="Book Antiqua" panose="02040602050305030304" pitchFamily="18" charset="0"/>
                <a:cs typeface="Big Caslon Medium" panose="02000603090000020003" pitchFamily="2" charset="-79"/>
              </a:rPr>
              <a:t>CASH FLOW ANALYSIS</a:t>
            </a:r>
          </a:p>
          <a:p>
            <a:pPr algn="l">
              <a:lnSpc>
                <a:spcPct val="150000"/>
              </a:lnSpc>
            </a:pPr>
            <a:endParaRPr lang="en-GB" sz="1400" b="1" dirty="0">
              <a:latin typeface="Book Antiqua" panose="02040602050305030304" pitchFamily="18" charset="0"/>
              <a:cs typeface="Big Caslon Medium" panose="02000603090000020003" pitchFamily="2" charset="-79"/>
            </a:endParaRPr>
          </a:p>
          <a:p>
            <a:pPr algn="l">
              <a:lnSpc>
                <a:spcPct val="150000"/>
              </a:lnSpc>
            </a:pPr>
            <a:r>
              <a:rPr lang="en-GB" sz="1400" dirty="0">
                <a:latin typeface="Book Antiqua" panose="02040602050305030304" pitchFamily="18" charset="0"/>
                <a:cs typeface="Big Caslon Medium" panose="02000603090000020003" pitchFamily="2" charset="-79"/>
              </a:rPr>
              <a:t>The Data used is the Dataset of the Transactions from 2009 to 2021 in the Top 7 leagues in Europe</a:t>
            </a:r>
          </a:p>
        </p:txBody>
      </p:sp>
      <p:sp>
        <p:nvSpPr>
          <p:cNvPr id="2" name="CasellaDiTesto 1">
            <a:extLst>
              <a:ext uri="{FF2B5EF4-FFF2-40B4-BE49-F238E27FC236}">
                <a16:creationId xmlns:a16="http://schemas.microsoft.com/office/drawing/2014/main" id="{1EC58F7C-C840-2BEA-60CF-20726699C88C}"/>
              </a:ext>
            </a:extLst>
          </p:cNvPr>
          <p:cNvSpPr txBox="1"/>
          <p:nvPr/>
        </p:nvSpPr>
        <p:spPr>
          <a:xfrm>
            <a:off x="592663" y="5651926"/>
            <a:ext cx="1933254" cy="430887"/>
          </a:xfrm>
          <a:prstGeom prst="rect">
            <a:avLst/>
          </a:prstGeom>
          <a:noFill/>
        </p:spPr>
        <p:txBody>
          <a:bodyPr wrap="square" rtlCol="0">
            <a:spAutoFit/>
          </a:bodyPr>
          <a:lstStyle/>
          <a:p>
            <a:r>
              <a:rPr lang="en-GB" sz="1100" dirty="0">
                <a:latin typeface="Book Antiqua" panose="02040602050305030304" pitchFamily="18" charset="0"/>
                <a:cs typeface="Big Caslon Medium" panose="02000603090000020003" pitchFamily="2" charset="-79"/>
              </a:rPr>
              <a:t>------ </a:t>
            </a:r>
            <a:r>
              <a:rPr lang="en-GB" sz="1100" b="1" dirty="0">
                <a:latin typeface="Book Antiqua" panose="02040602050305030304" pitchFamily="18" charset="0"/>
                <a:cs typeface="Big Caslon Medium" panose="02000603090000020003" pitchFamily="2" charset="-79"/>
              </a:rPr>
              <a:t>Total</a:t>
            </a:r>
            <a:r>
              <a:rPr lang="en-GB" sz="1100" dirty="0">
                <a:latin typeface="Book Antiqua" panose="02040602050305030304" pitchFamily="18" charset="0"/>
                <a:cs typeface="Big Caslon Medium" panose="02000603090000020003" pitchFamily="2" charset="-79"/>
              </a:rPr>
              <a:t> Cash Flow</a:t>
            </a:r>
          </a:p>
          <a:p>
            <a:r>
              <a:rPr lang="en-GB" sz="1100" dirty="0">
                <a:latin typeface="Book Antiqua" panose="02040602050305030304" pitchFamily="18" charset="0"/>
                <a:cs typeface="Big Caslon Medium" panose="02000603090000020003" pitchFamily="2" charset="-79"/>
              </a:rPr>
              <a:t>- - - - </a:t>
            </a:r>
            <a:r>
              <a:rPr lang="en-GB" sz="1100" b="1" dirty="0">
                <a:latin typeface="Book Antiqua" panose="02040602050305030304" pitchFamily="18" charset="0"/>
                <a:cs typeface="Big Caslon Medium" panose="02000603090000020003" pitchFamily="2" charset="-79"/>
              </a:rPr>
              <a:t>Domestic</a:t>
            </a:r>
            <a:r>
              <a:rPr lang="en-GB" sz="1100" dirty="0">
                <a:latin typeface="Book Antiqua" panose="02040602050305030304" pitchFamily="18" charset="0"/>
                <a:cs typeface="Big Caslon Medium" panose="02000603090000020003" pitchFamily="2" charset="-79"/>
              </a:rPr>
              <a:t> Cash Flow  </a:t>
            </a:r>
          </a:p>
        </p:txBody>
      </p:sp>
      <p:sp>
        <p:nvSpPr>
          <p:cNvPr id="3" name="CasellaDiTesto 2">
            <a:extLst>
              <a:ext uri="{FF2B5EF4-FFF2-40B4-BE49-F238E27FC236}">
                <a16:creationId xmlns:a16="http://schemas.microsoft.com/office/drawing/2014/main" id="{62874DD2-728F-7528-F91A-72CEC434345C}"/>
              </a:ext>
            </a:extLst>
          </p:cNvPr>
          <p:cNvSpPr txBox="1"/>
          <p:nvPr/>
        </p:nvSpPr>
        <p:spPr>
          <a:xfrm>
            <a:off x="703468" y="5651925"/>
            <a:ext cx="1933254" cy="430887"/>
          </a:xfrm>
          <a:prstGeom prst="rect">
            <a:avLst/>
          </a:prstGeom>
          <a:noFill/>
        </p:spPr>
        <p:txBody>
          <a:bodyPr wrap="square" rtlCol="0">
            <a:spAutoFit/>
          </a:bodyPr>
          <a:lstStyle/>
          <a:p>
            <a:endParaRPr lang="en-GB" sz="1100" dirty="0">
              <a:latin typeface="Book Antiqua" panose="02040602050305030304" pitchFamily="18" charset="0"/>
              <a:cs typeface="Big Caslon Medium" panose="02000603090000020003" pitchFamily="2" charset="-79"/>
            </a:endParaRPr>
          </a:p>
          <a:p>
            <a:r>
              <a:rPr lang="en-GB" sz="1100" dirty="0">
                <a:latin typeface="Book Antiqua" panose="02040602050305030304" pitchFamily="18" charset="0"/>
                <a:cs typeface="Big Caslon Medium" panose="02000603090000020003" pitchFamily="2" charset="-79"/>
              </a:rPr>
              <a:t>------  </a:t>
            </a:r>
            <a:r>
              <a:rPr lang="en-GB" sz="1100" b="1" dirty="0">
                <a:latin typeface="Book Antiqua" panose="02040602050305030304" pitchFamily="18" charset="0"/>
                <a:cs typeface="Big Caslon Medium" panose="02000603090000020003" pitchFamily="2" charset="-79"/>
              </a:rPr>
              <a:t>Foreign </a:t>
            </a:r>
            <a:r>
              <a:rPr lang="en-GB" sz="1100" dirty="0">
                <a:latin typeface="Book Antiqua" panose="02040602050305030304" pitchFamily="18" charset="0"/>
                <a:cs typeface="Big Caslon Medium" panose="02000603090000020003" pitchFamily="2" charset="-79"/>
              </a:rPr>
              <a:t>Cash Flow  </a:t>
            </a:r>
          </a:p>
        </p:txBody>
      </p:sp>
    </p:spTree>
    <p:extLst>
      <p:ext uri="{BB962C8B-B14F-4D97-AF65-F5344CB8AC3E}">
        <p14:creationId xmlns:p14="http://schemas.microsoft.com/office/powerpoint/2010/main" val="14731740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9"/>
                                        </p:tgtEl>
                                      </p:cBhvr>
                                    </p:animEffect>
                                    <p:set>
                                      <p:cBhvr>
                                        <p:cTn id="7" dur="1" fill="hold">
                                          <p:stCondLst>
                                            <p:cond delay="499"/>
                                          </p:stCondLst>
                                        </p:cTn>
                                        <p:tgtEl>
                                          <p:spTgt spid="19"/>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17"/>
                                        </p:tgtEl>
                                      </p:cBhvr>
                                    </p:animEffect>
                                    <p:set>
                                      <p:cBhvr>
                                        <p:cTn id="10" dur="1" fill="hold">
                                          <p:stCondLst>
                                            <p:cond delay="499"/>
                                          </p:stCondLst>
                                        </p:cTn>
                                        <p:tgtEl>
                                          <p:spTgt spid="1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14"/>
                                        </p:tgtEl>
                                      </p:cBhvr>
                                    </p:animEffect>
                                    <p:set>
                                      <p:cBhvr>
                                        <p:cTn id="15" dur="1" fill="hold">
                                          <p:stCondLst>
                                            <p:cond delay="499"/>
                                          </p:stCondLst>
                                        </p:cTn>
                                        <p:tgtEl>
                                          <p:spTgt spid="14"/>
                                        </p:tgtEl>
                                        <p:attrNameLst>
                                          <p:attrName>style.visibility</p:attrName>
                                        </p:attrNameLst>
                                      </p:cBhvr>
                                      <p:to>
                                        <p:strVal val="hidden"/>
                                      </p:to>
                                    </p:set>
                                  </p:childTnLst>
                                </p:cTn>
                              </p:par>
                              <p:par>
                                <p:cTn id="16" presetID="10" presetClass="exit" presetSubtype="0" fill="hold" grpId="0" nodeType="withEffect">
                                  <p:stCondLst>
                                    <p:cond delay="0"/>
                                  </p:stCondLst>
                                  <p:childTnLst>
                                    <p:animEffect transition="out" filter="fade">
                                      <p:cBhvr>
                                        <p:cTn id="17" dur="500"/>
                                        <p:tgtEl>
                                          <p:spTgt spid="2"/>
                                        </p:tgtEl>
                                      </p:cBhvr>
                                    </p:animEffect>
                                    <p:set>
                                      <p:cBhvr>
                                        <p:cTn id="18" dur="1" fill="hold">
                                          <p:stCondLst>
                                            <p:cond delay="499"/>
                                          </p:stCondLst>
                                        </p:cTn>
                                        <p:tgtEl>
                                          <p:spTgt spid="2"/>
                                        </p:tgtEl>
                                        <p:attrNameLst>
                                          <p:attrName>style.visibility</p:attrName>
                                        </p:attrNameLst>
                                      </p:cBhvr>
                                      <p:to>
                                        <p:strVal val="hidden"/>
                                      </p:to>
                                    </p:set>
                                  </p:childTnLst>
                                </p:cTn>
                              </p:par>
                              <p:par>
                                <p:cTn id="19" presetID="9" presetClass="entr" presetSubtype="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D7A7B2B7-6FAD-5D9F-B58B-85CB958B0CDD}"/>
                  </a:ext>
                </a:extLst>
              </p:cNvPr>
              <p:cNvSpPr txBox="1"/>
              <p:nvPr/>
            </p:nvSpPr>
            <p:spPr>
              <a:xfrm>
                <a:off x="388857" y="2080629"/>
                <a:ext cx="1717735" cy="4637744"/>
              </a:xfrm>
              <a:prstGeom prst="rect">
                <a:avLst/>
              </a:prstGeom>
              <a:noFill/>
            </p:spPr>
            <p:txBody>
              <a:bodyPr wrap="square" rtlCol="0">
                <a:spAutoFit/>
              </a:bodyPr>
              <a:lstStyle/>
              <a:p>
                <a:pPr algn="l">
                  <a:lnSpc>
                    <a:spcPct val="150000"/>
                  </a:lnSpc>
                </a:pPr>
                <a:r>
                  <a:rPr lang="en-GB" sz="1100" b="1" dirty="0">
                    <a:latin typeface="Book Antiqua" panose="02040602050305030304" pitchFamily="18" charset="0"/>
                    <a:cs typeface="Big Caslon Medium" panose="02000603090000020003" pitchFamily="2" charset="-79"/>
                  </a:rPr>
                  <a:t>Net Foreign Cash Flow =</a:t>
                </a:r>
                <a14:m>
                  <m:oMath xmlns:m="http://schemas.openxmlformats.org/officeDocument/2006/math">
                    <m:r>
                      <a:rPr lang="en-GB" sz="1100" b="1" i="1" smtClean="0">
                        <a:latin typeface="Cambria Math" panose="02040503050406030204" pitchFamily="18" charset="0"/>
                        <a:ea typeface="Cambria Math" panose="02040503050406030204" pitchFamily="18" charset="0"/>
                        <a:cs typeface="Big Caslon Medium" panose="02000603090000020003" pitchFamily="2" charset="-79"/>
                      </a:rPr>
                      <m:t>∆</m:t>
                    </m:r>
                    <m:r>
                      <a:rPr lang="it-IT" sz="1100" b="1" i="1" smtClean="0">
                        <a:latin typeface="Cambria Math" panose="02040503050406030204" pitchFamily="18" charset="0"/>
                        <a:ea typeface="Cambria Math" panose="02040503050406030204" pitchFamily="18" charset="0"/>
                        <a:cs typeface="Big Caslon Medium" panose="02000603090000020003" pitchFamily="2" charset="-79"/>
                      </a:rPr>
                      <m:t>𝑭𝒐𝒓𝒆𝒊𝒈𝒏</m:t>
                    </m:r>
                    <m:r>
                      <a:rPr lang="it-IT" sz="1100" b="1" i="1" smtClean="0">
                        <a:latin typeface="Cambria Math" panose="02040503050406030204" pitchFamily="18" charset="0"/>
                        <a:ea typeface="Cambria Math" panose="02040503050406030204" pitchFamily="18" charset="0"/>
                        <a:cs typeface="Big Caslon Medium" panose="02000603090000020003" pitchFamily="2" charset="-79"/>
                      </a:rPr>
                      <m:t>_</m:t>
                    </m:r>
                    <m:r>
                      <a:rPr lang="it-IT" sz="1100" b="1" i="1" smtClean="0">
                        <a:latin typeface="Cambria Math" panose="02040503050406030204" pitchFamily="18" charset="0"/>
                        <a:ea typeface="Cambria Math" panose="02040503050406030204" pitchFamily="18" charset="0"/>
                        <a:cs typeface="Big Caslon Medium" panose="02000603090000020003" pitchFamily="2" charset="-79"/>
                      </a:rPr>
                      <m:t>𝑪𝒂𝒔𝒉</m:t>
                    </m:r>
                    <m:r>
                      <a:rPr lang="it-IT" sz="1100" b="1" i="1" smtClean="0">
                        <a:latin typeface="Cambria Math" panose="02040503050406030204" pitchFamily="18" charset="0"/>
                        <a:ea typeface="Cambria Math" panose="02040503050406030204" pitchFamily="18" charset="0"/>
                        <a:cs typeface="Big Caslon Medium" panose="02000603090000020003" pitchFamily="2" charset="-79"/>
                      </a:rPr>
                      <m:t>_</m:t>
                    </m:r>
                    <m:r>
                      <a:rPr lang="it-IT" sz="1100" b="1" i="1" smtClean="0">
                        <a:latin typeface="Cambria Math" panose="02040503050406030204" pitchFamily="18" charset="0"/>
                        <a:ea typeface="Cambria Math" panose="02040503050406030204" pitchFamily="18" charset="0"/>
                        <a:cs typeface="Big Caslon Medium" panose="02000603090000020003" pitchFamily="2" charset="-79"/>
                      </a:rPr>
                      <m:t>𝒇𝒍𝒐𝒘</m:t>
                    </m:r>
                  </m:oMath>
                </a14:m>
                <a:endParaRPr lang="en-GB" sz="1100" b="1" dirty="0">
                  <a:latin typeface="Book Antiqua" panose="02040602050305030304" pitchFamily="18" charset="0"/>
                  <a:cs typeface="Big Caslon Medium" panose="02000603090000020003" pitchFamily="2" charset="-79"/>
                </a:endParaRPr>
              </a:p>
              <a:p>
                <a:pPr algn="l">
                  <a:lnSpc>
                    <a:spcPct val="150000"/>
                  </a:lnSpc>
                </a:pPr>
                <a:endParaRPr lang="en-GB" sz="1100" b="1" dirty="0">
                  <a:latin typeface="Book Antiqua" panose="02040602050305030304" pitchFamily="18" charset="0"/>
                  <a:cs typeface="Big Caslon Medium" panose="02000603090000020003" pitchFamily="2" charset="-79"/>
                </a:endParaRPr>
              </a:p>
              <a:p>
                <a:pPr algn="l">
                  <a:lnSpc>
                    <a:spcPct val="150000"/>
                  </a:lnSpc>
                </a:pPr>
                <a:r>
                  <a:rPr lang="en-GB" sz="1100" b="1" dirty="0">
                    <a:latin typeface="Book Antiqua" panose="02040602050305030304" pitchFamily="18" charset="0"/>
                    <a:cs typeface="Big Caslon Medium" panose="02000603090000020003" pitchFamily="2" charset="-79"/>
                  </a:rPr>
                  <a:t>Positive means</a:t>
                </a:r>
              </a:p>
              <a:p>
                <a:pPr algn="l">
                  <a:lnSpc>
                    <a:spcPct val="150000"/>
                  </a:lnSpc>
                </a:pPr>
                <a:r>
                  <a:rPr lang="en-GB" sz="1100" b="1" dirty="0">
                    <a:latin typeface="Book Antiqua" panose="02040602050305030304" pitchFamily="18" charset="0"/>
                    <a:cs typeface="Big Caslon Medium" panose="02000603090000020003" pitchFamily="2" charset="-79"/>
                  </a:rPr>
                  <a:t>less offshoring</a:t>
                </a:r>
                <a:r>
                  <a:rPr lang="en-GB" sz="1100" dirty="0">
                    <a:latin typeface="Book Antiqua" panose="02040602050305030304" pitchFamily="18" charset="0"/>
                    <a:cs typeface="Big Caslon Medium" panose="02000603090000020003" pitchFamily="2" charset="-79"/>
                  </a:rPr>
                  <a:t>, but also signals </a:t>
                </a:r>
                <a:r>
                  <a:rPr lang="en-GB" sz="1100" b="1" dirty="0">
                    <a:latin typeface="Book Antiqua" panose="02040602050305030304" pitchFamily="18" charset="0"/>
                    <a:cs typeface="Big Caslon Medium" panose="02000603090000020003" pitchFamily="2" charset="-79"/>
                  </a:rPr>
                  <a:t>weakness</a:t>
                </a:r>
                <a:r>
                  <a:rPr lang="en-GB" sz="1100" dirty="0">
                    <a:latin typeface="Book Antiqua" panose="02040602050305030304" pitchFamily="18" charset="0"/>
                    <a:cs typeface="Big Caslon Medium" panose="02000603090000020003" pitchFamily="2" charset="-79"/>
                  </a:rPr>
                  <a:t>.</a:t>
                </a:r>
              </a:p>
              <a:p>
                <a:pPr algn="l">
                  <a:lnSpc>
                    <a:spcPct val="150000"/>
                  </a:lnSpc>
                </a:pPr>
                <a:endParaRPr lang="en-GB" sz="1100" dirty="0">
                  <a:latin typeface="Book Antiqua" panose="02040602050305030304" pitchFamily="18" charset="0"/>
                  <a:cs typeface="Big Caslon Medium" panose="02000603090000020003" pitchFamily="2" charset="-79"/>
                </a:endParaRPr>
              </a:p>
              <a:p>
                <a:pPr algn="l">
                  <a:lnSpc>
                    <a:spcPct val="150000"/>
                  </a:lnSpc>
                </a:pPr>
                <a:endParaRPr lang="en-GB" sz="1100" dirty="0">
                  <a:latin typeface="Book Antiqua" panose="02040602050305030304" pitchFamily="18" charset="0"/>
                  <a:cs typeface="Big Caslon Medium" panose="02000603090000020003" pitchFamily="2" charset="-79"/>
                </a:endParaRPr>
              </a:p>
              <a:p>
                <a:pPr algn="l">
                  <a:lnSpc>
                    <a:spcPct val="150000"/>
                  </a:lnSpc>
                </a:pPr>
                <a:endParaRPr lang="en-GB" sz="1100" dirty="0">
                  <a:latin typeface="Book Antiqua" panose="02040602050305030304" pitchFamily="18" charset="0"/>
                  <a:cs typeface="Big Caslon Medium" panose="02000603090000020003" pitchFamily="2" charset="-79"/>
                </a:endParaRPr>
              </a:p>
              <a:p>
                <a:pPr algn="l">
                  <a:lnSpc>
                    <a:spcPct val="150000"/>
                  </a:lnSpc>
                </a:pPr>
                <a:endParaRPr lang="en-GB" sz="1100" dirty="0">
                  <a:latin typeface="Book Antiqua" panose="02040602050305030304" pitchFamily="18" charset="0"/>
                  <a:cs typeface="Big Caslon Medium" panose="02000603090000020003" pitchFamily="2" charset="-79"/>
                </a:endParaRPr>
              </a:p>
              <a:p>
                <a:pPr algn="l">
                  <a:lnSpc>
                    <a:spcPct val="150000"/>
                  </a:lnSpc>
                </a:pPr>
                <a:endParaRPr lang="en-GB" sz="1100" dirty="0">
                  <a:latin typeface="Book Antiqua" panose="02040602050305030304" pitchFamily="18" charset="0"/>
                  <a:cs typeface="Big Caslon Medium" panose="02000603090000020003" pitchFamily="2" charset="-79"/>
                </a:endParaRPr>
              </a:p>
              <a:p>
                <a:pPr>
                  <a:lnSpc>
                    <a:spcPct val="150000"/>
                  </a:lnSpc>
                </a:pPr>
                <a:endParaRPr lang="en-GB" sz="1100" b="1" dirty="0">
                  <a:latin typeface="Book Antiqua" panose="02040602050305030304" pitchFamily="18" charset="0"/>
                  <a:cs typeface="Big Caslon Medium" panose="02000603090000020003" pitchFamily="2" charset="-79"/>
                </a:endParaRPr>
              </a:p>
              <a:p>
                <a:pPr>
                  <a:lnSpc>
                    <a:spcPct val="150000"/>
                  </a:lnSpc>
                </a:pPr>
                <a:r>
                  <a:rPr lang="en-GB" sz="1100" b="1" dirty="0">
                    <a:latin typeface="Book Antiqua" panose="02040602050305030304" pitchFamily="18" charset="0"/>
                    <a:cs typeface="Big Caslon Medium" panose="02000603090000020003" pitchFamily="2" charset="-79"/>
                  </a:rPr>
                  <a:t>Negative</a:t>
                </a:r>
                <a:r>
                  <a:rPr lang="en-GB" sz="1100" dirty="0">
                    <a:latin typeface="Book Antiqua" panose="02040602050305030304" pitchFamily="18" charset="0"/>
                    <a:cs typeface="Big Caslon Medium" panose="02000603090000020003" pitchFamily="2" charset="-79"/>
                  </a:rPr>
                  <a:t> </a:t>
                </a:r>
                <a:r>
                  <a:rPr lang="en-GB" sz="1100" b="1" dirty="0">
                    <a:latin typeface="Book Antiqua" panose="02040602050305030304" pitchFamily="18" charset="0"/>
                    <a:cs typeface="Big Caslon Medium" panose="02000603090000020003" pitchFamily="2" charset="-79"/>
                  </a:rPr>
                  <a:t>means</a:t>
                </a:r>
              </a:p>
              <a:p>
                <a:pPr>
                  <a:lnSpc>
                    <a:spcPct val="150000"/>
                  </a:lnSpc>
                </a:pPr>
                <a:r>
                  <a:rPr lang="en-GB" sz="1100" b="1" dirty="0">
                    <a:latin typeface="Book Antiqua" panose="02040602050305030304" pitchFamily="18" charset="0"/>
                    <a:cs typeface="Big Caslon Medium" panose="02000603090000020003" pitchFamily="2" charset="-79"/>
                  </a:rPr>
                  <a:t>more offshoring</a:t>
                </a:r>
                <a:r>
                  <a:rPr lang="en-GB" sz="1100" dirty="0">
                    <a:latin typeface="Book Antiqua" panose="02040602050305030304" pitchFamily="18" charset="0"/>
                    <a:cs typeface="Big Caslon Medium" panose="02000603090000020003" pitchFamily="2" charset="-79"/>
                  </a:rPr>
                  <a:t>, but also signals </a:t>
                </a:r>
                <a:r>
                  <a:rPr lang="en-GB" sz="1100" b="1" dirty="0">
                    <a:latin typeface="Book Antiqua" panose="02040602050305030304" pitchFamily="18" charset="0"/>
                    <a:cs typeface="Big Caslon Medium" panose="02000603090000020003" pitchFamily="2" charset="-79"/>
                  </a:rPr>
                  <a:t>strength</a:t>
                </a:r>
                <a:r>
                  <a:rPr lang="en-GB" sz="1100" dirty="0">
                    <a:latin typeface="Book Antiqua" panose="02040602050305030304" pitchFamily="18" charset="0"/>
                    <a:cs typeface="Big Caslon Medium" panose="02000603090000020003" pitchFamily="2" charset="-79"/>
                  </a:rPr>
                  <a:t>.</a:t>
                </a:r>
              </a:p>
              <a:p>
                <a:pPr algn="l">
                  <a:lnSpc>
                    <a:spcPct val="150000"/>
                  </a:lnSpc>
                </a:pPr>
                <a:endParaRPr lang="en-GB" sz="1100" dirty="0">
                  <a:latin typeface="Book Antiqua" panose="02040602050305030304" pitchFamily="18" charset="0"/>
                  <a:cs typeface="Big Caslon Medium" panose="02000603090000020003" pitchFamily="2" charset="-79"/>
                </a:endParaRPr>
              </a:p>
              <a:p>
                <a:pPr algn="l">
                  <a:lnSpc>
                    <a:spcPct val="150000"/>
                  </a:lnSpc>
                </a:pPr>
                <a:endParaRPr lang="en-GB" sz="1100" dirty="0">
                  <a:latin typeface="Book Antiqua" panose="02040602050305030304" pitchFamily="18" charset="0"/>
                  <a:cs typeface="Big Caslon Medium" panose="02000603090000020003" pitchFamily="2" charset="-79"/>
                </a:endParaRPr>
              </a:p>
              <a:p>
                <a:pPr algn="l">
                  <a:lnSpc>
                    <a:spcPct val="150000"/>
                  </a:lnSpc>
                </a:pPr>
                <a:endParaRPr lang="en-GB" sz="1100" dirty="0">
                  <a:latin typeface="Book Antiqua" panose="02040602050305030304" pitchFamily="18" charset="0"/>
                  <a:cs typeface="Big Caslon Medium" panose="02000603090000020003" pitchFamily="2" charset="-79"/>
                </a:endParaRPr>
              </a:p>
            </p:txBody>
          </p:sp>
        </mc:Choice>
        <mc:Fallback xmlns="">
          <p:sp>
            <p:nvSpPr>
              <p:cNvPr id="2" name="CasellaDiTesto 1">
                <a:extLst>
                  <a:ext uri="{FF2B5EF4-FFF2-40B4-BE49-F238E27FC236}">
                    <a16:creationId xmlns:a16="http://schemas.microsoft.com/office/drawing/2014/main" id="{D7A7B2B7-6FAD-5D9F-B58B-85CB958B0CDD}"/>
                  </a:ext>
                </a:extLst>
              </p:cNvPr>
              <p:cNvSpPr txBox="1">
                <a:spLocks noRot="1" noChangeAspect="1" noMove="1" noResize="1" noEditPoints="1" noAdjustHandles="1" noChangeArrowheads="1" noChangeShapeType="1" noTextEdit="1"/>
              </p:cNvSpPr>
              <p:nvPr/>
            </p:nvSpPr>
            <p:spPr>
              <a:xfrm>
                <a:off x="388857" y="2080629"/>
                <a:ext cx="1717735" cy="4637744"/>
              </a:xfrm>
              <a:prstGeom prst="rect">
                <a:avLst/>
              </a:prstGeom>
              <a:blipFill>
                <a:blip r:embed="rId3"/>
                <a:stretch>
                  <a:fillRect/>
                </a:stretch>
              </a:blipFill>
            </p:spPr>
            <p:txBody>
              <a:bodyPr/>
              <a:lstStyle/>
              <a:p>
                <a:r>
                  <a:rPr lang="en-GB">
                    <a:noFill/>
                  </a:rPr>
                  <a:t> </a:t>
                </a:r>
              </a:p>
            </p:txBody>
          </p:sp>
        </mc:Fallback>
      </mc:AlternateContent>
      <p:pic>
        <p:nvPicPr>
          <p:cNvPr id="7" name="Immagine 6" descr="Immagine che contiene linea, Diagramma, diagramma, pendio&#10;&#10;Descrizione generata automaticamente">
            <a:extLst>
              <a:ext uri="{FF2B5EF4-FFF2-40B4-BE49-F238E27FC236}">
                <a16:creationId xmlns:a16="http://schemas.microsoft.com/office/drawing/2014/main" id="{3117D0F3-D83E-2914-C615-36EFA8F29416}"/>
              </a:ext>
            </a:extLst>
          </p:cNvPr>
          <p:cNvPicPr>
            <a:picLocks noChangeAspect="1"/>
          </p:cNvPicPr>
          <p:nvPr/>
        </p:nvPicPr>
        <p:blipFill rotWithShape="1">
          <a:blip r:embed="rId4"/>
          <a:srcRect l="663" r="-1"/>
          <a:stretch/>
        </p:blipFill>
        <p:spPr>
          <a:xfrm>
            <a:off x="2106592" y="1784756"/>
            <a:ext cx="9515486" cy="4789491"/>
          </a:xfrm>
          <a:prstGeom prst="rect">
            <a:avLst/>
          </a:prstGeom>
        </p:spPr>
      </p:pic>
      <p:sp>
        <p:nvSpPr>
          <p:cNvPr id="8" name="Titolo 1">
            <a:extLst>
              <a:ext uri="{FF2B5EF4-FFF2-40B4-BE49-F238E27FC236}">
                <a16:creationId xmlns:a16="http://schemas.microsoft.com/office/drawing/2014/main" id="{8D910409-7C1A-78DA-8AC0-F3F980AC6957}"/>
              </a:ext>
            </a:extLst>
          </p:cNvPr>
          <p:cNvSpPr txBox="1">
            <a:spLocks/>
          </p:cNvSpPr>
          <p:nvPr/>
        </p:nvSpPr>
        <p:spPr>
          <a:xfrm>
            <a:off x="375380" y="618369"/>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Net Foreign Cash Flow </a:t>
            </a:r>
            <a:endParaRPr lang="it-IT" sz="1050" dirty="0">
              <a:latin typeface="Book Antiqua" panose="02040602050305030304" pitchFamily="18" charset="0"/>
              <a:cs typeface="Big Caslon Medium" panose="02000603090000020003" pitchFamily="2" charset="-79"/>
            </a:endParaRPr>
          </a:p>
        </p:txBody>
      </p:sp>
      <p:sp>
        <p:nvSpPr>
          <p:cNvPr id="10" name="CasellaDiTesto 9">
            <a:extLst>
              <a:ext uri="{FF2B5EF4-FFF2-40B4-BE49-F238E27FC236}">
                <a16:creationId xmlns:a16="http://schemas.microsoft.com/office/drawing/2014/main" id="{6C645C67-6223-0BFC-FA07-7A8194037F84}"/>
              </a:ext>
            </a:extLst>
          </p:cNvPr>
          <p:cNvSpPr txBox="1"/>
          <p:nvPr/>
        </p:nvSpPr>
        <p:spPr>
          <a:xfrm>
            <a:off x="369516" y="3961219"/>
            <a:ext cx="1849015" cy="769441"/>
          </a:xfrm>
          <a:prstGeom prst="rect">
            <a:avLst/>
          </a:prstGeom>
          <a:noFill/>
        </p:spPr>
        <p:txBody>
          <a:bodyPr wrap="square" rtlCol="0">
            <a:spAutoFit/>
          </a:bodyPr>
          <a:lstStyle/>
          <a:p>
            <a:r>
              <a:rPr lang="en-GB" sz="1100" b="1" dirty="0">
                <a:latin typeface="Book Antiqua" panose="02040602050305030304" pitchFamily="18" charset="0"/>
                <a:cs typeface="Big Caslon Medium" panose="02000603090000020003" pitchFamily="2" charset="-79"/>
              </a:rPr>
              <a:t>Loss of Assets</a:t>
            </a:r>
          </a:p>
          <a:p>
            <a:r>
              <a:rPr lang="en-GB" sz="1100" b="1" dirty="0">
                <a:latin typeface="Book Antiqua" panose="02040602050305030304" pitchFamily="18" charset="0"/>
                <a:cs typeface="Big Caslon Medium" panose="02000603090000020003" pitchFamily="2" charset="-79"/>
              </a:rPr>
              <a:t>Loss of Attractiveness</a:t>
            </a:r>
          </a:p>
          <a:p>
            <a:r>
              <a:rPr lang="en-GB" sz="1100" b="1" dirty="0">
                <a:latin typeface="Book Antiqua" panose="02040602050305030304" pitchFamily="18" charset="0"/>
                <a:cs typeface="Big Caslon Medium" panose="02000603090000020003" pitchFamily="2" charset="-79"/>
              </a:rPr>
              <a:t>Loss of Competitivity</a:t>
            </a:r>
          </a:p>
          <a:p>
            <a:endParaRPr lang="en-GB" sz="1100" b="1" dirty="0">
              <a:latin typeface="Book Antiqua" panose="02040602050305030304" pitchFamily="18" charset="0"/>
              <a:cs typeface="Big Caslon Medium" panose="02000603090000020003" pitchFamily="2" charset="-79"/>
            </a:endParaRPr>
          </a:p>
        </p:txBody>
      </p:sp>
      <p:cxnSp>
        <p:nvCxnSpPr>
          <p:cNvPr id="11" name="Connettore 2 10">
            <a:extLst>
              <a:ext uri="{FF2B5EF4-FFF2-40B4-BE49-F238E27FC236}">
                <a16:creationId xmlns:a16="http://schemas.microsoft.com/office/drawing/2014/main" id="{FF28C9B5-F0CA-4FE0-2E28-7BB29BAB4B08}"/>
              </a:ext>
            </a:extLst>
          </p:cNvPr>
          <p:cNvCxnSpPr/>
          <p:nvPr/>
        </p:nvCxnSpPr>
        <p:spPr>
          <a:xfrm>
            <a:off x="1157468" y="3695002"/>
            <a:ext cx="0" cy="277792"/>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356949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Immagine 22" descr="Immagine che contiene schermata, Rettangolo, quadrato&#10;&#10;Descrizione generata automaticamente">
            <a:extLst>
              <a:ext uri="{FF2B5EF4-FFF2-40B4-BE49-F238E27FC236}">
                <a16:creationId xmlns:a16="http://schemas.microsoft.com/office/drawing/2014/main" id="{99664822-05A5-78F6-EE1C-46F988F78617}"/>
              </a:ext>
            </a:extLst>
          </p:cNvPr>
          <p:cNvPicPr>
            <a:picLocks noChangeAspect="1"/>
          </p:cNvPicPr>
          <p:nvPr/>
        </p:nvPicPr>
        <p:blipFill rotWithShape="1">
          <a:blip r:embed="rId3"/>
          <a:srcRect l="7815" t="8944" r="14471" b="5809"/>
          <a:stretch/>
        </p:blipFill>
        <p:spPr>
          <a:xfrm>
            <a:off x="6170813" y="1721697"/>
            <a:ext cx="5364582" cy="4903835"/>
          </a:xfrm>
          <a:prstGeom prst="rect">
            <a:avLst/>
          </a:prstGeom>
        </p:spPr>
      </p:pic>
      <p:pic>
        <p:nvPicPr>
          <p:cNvPr id="14" name="Immagine 13">
            <a:extLst>
              <a:ext uri="{FF2B5EF4-FFF2-40B4-BE49-F238E27FC236}">
                <a16:creationId xmlns:a16="http://schemas.microsoft.com/office/drawing/2014/main" id="{0B51374C-2A84-9461-ECCC-7A34398696A6}"/>
              </a:ext>
            </a:extLst>
          </p:cNvPr>
          <p:cNvPicPr>
            <a:picLocks noChangeAspect="1"/>
          </p:cNvPicPr>
          <p:nvPr/>
        </p:nvPicPr>
        <p:blipFill rotWithShape="1">
          <a:blip r:embed="rId4"/>
          <a:srcRect l="1206" t="9040" r="13195" b="6114"/>
          <a:stretch/>
        </p:blipFill>
        <p:spPr>
          <a:xfrm>
            <a:off x="5707444" y="1734577"/>
            <a:ext cx="5916158" cy="4886750"/>
          </a:xfrm>
          <a:prstGeom prst="rect">
            <a:avLst/>
          </a:prstGeom>
        </p:spPr>
      </p:pic>
      <p:pic>
        <p:nvPicPr>
          <p:cNvPr id="12" name="Immagine 11" descr="Immagine che contiene quadrato, Rettangolo, schermata, modello&#10;&#10;Descrizione generata automaticamente">
            <a:extLst>
              <a:ext uri="{FF2B5EF4-FFF2-40B4-BE49-F238E27FC236}">
                <a16:creationId xmlns:a16="http://schemas.microsoft.com/office/drawing/2014/main" id="{266D377A-2BF4-937F-3DB9-C5CA1F428F7D}"/>
              </a:ext>
            </a:extLst>
          </p:cNvPr>
          <p:cNvPicPr>
            <a:picLocks noChangeAspect="1"/>
          </p:cNvPicPr>
          <p:nvPr/>
        </p:nvPicPr>
        <p:blipFill rotWithShape="1">
          <a:blip r:embed="rId5"/>
          <a:srcRect l="7724" t="7664" r="13195" b="5340"/>
          <a:stretch/>
        </p:blipFill>
        <p:spPr>
          <a:xfrm>
            <a:off x="6157934" y="1655397"/>
            <a:ext cx="5465668" cy="5010547"/>
          </a:xfrm>
          <a:prstGeom prst="rect">
            <a:avLst/>
          </a:prstGeom>
        </p:spPr>
      </p:pic>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0" y="757269"/>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Which are the biggest Partners for each country?</a:t>
            </a:r>
          </a:p>
          <a:p>
            <a:pPr algn="l"/>
            <a:endParaRPr lang="it-IT" sz="105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20" name="CasellaDiTesto 19">
            <a:extLst>
              <a:ext uri="{FF2B5EF4-FFF2-40B4-BE49-F238E27FC236}">
                <a16:creationId xmlns:a16="http://schemas.microsoft.com/office/drawing/2014/main" id="{1F6F661E-233E-11E8-E2AE-43977224E141}"/>
              </a:ext>
            </a:extLst>
          </p:cNvPr>
          <p:cNvSpPr txBox="1"/>
          <p:nvPr/>
        </p:nvSpPr>
        <p:spPr>
          <a:xfrm>
            <a:off x="388857" y="1835928"/>
            <a:ext cx="5235254" cy="3615285"/>
          </a:xfrm>
          <a:prstGeom prst="rect">
            <a:avLst/>
          </a:prstGeom>
          <a:noFill/>
        </p:spPr>
        <p:txBody>
          <a:bodyPr wrap="square" rtlCol="0">
            <a:spAutoFit/>
          </a:bodyPr>
          <a:lstStyle/>
          <a:p>
            <a:pPr algn="l">
              <a:lnSpc>
                <a:spcPct val="150000"/>
              </a:lnSpc>
            </a:pPr>
            <a:r>
              <a:rPr lang="en-GB" sz="1400" dirty="0">
                <a:latin typeface="Book Antiqua" panose="02040602050305030304" pitchFamily="18" charset="0"/>
                <a:cs typeface="Big Caslon Medium" panose="02000603090000020003" pitchFamily="2" charset="-79"/>
              </a:rPr>
              <a:t>This heatmap shows, in three different year ranges, how many transactions were performed between clubs of different </a:t>
            </a:r>
            <a:r>
              <a:rPr lang="en-GB" sz="1400" dirty="0" err="1">
                <a:latin typeface="Book Antiqua" panose="02040602050305030304" pitchFamily="18" charset="0"/>
                <a:cs typeface="Big Caslon Medium" panose="02000603090000020003" pitchFamily="2" charset="-79"/>
              </a:rPr>
              <a:t>leauges</a:t>
            </a:r>
            <a:r>
              <a:rPr lang="en-GB" sz="1400" dirty="0">
                <a:latin typeface="Book Antiqua" panose="02040602050305030304" pitchFamily="18" charset="0"/>
                <a:cs typeface="Big Caslon Medium" panose="02000603090000020003" pitchFamily="2" charset="-79"/>
              </a:rPr>
              <a:t>.</a:t>
            </a:r>
          </a:p>
          <a:p>
            <a:pPr algn="l">
              <a:lnSpc>
                <a:spcPct val="150000"/>
              </a:lnSpc>
            </a:pPr>
            <a:endParaRPr lang="en-GB" sz="1400" dirty="0">
              <a:latin typeface="Book Antiqua" panose="02040602050305030304" pitchFamily="18" charset="0"/>
              <a:cs typeface="Big Caslon Medium" panose="02000603090000020003" pitchFamily="2" charset="-79"/>
            </a:endParaRPr>
          </a:p>
          <a:p>
            <a:pPr algn="l">
              <a:lnSpc>
                <a:spcPct val="150000"/>
              </a:lnSpc>
            </a:pPr>
            <a:r>
              <a:rPr lang="en-GB" sz="1400" dirty="0">
                <a:latin typeface="Book Antiqua" panose="02040602050305030304" pitchFamily="18" charset="0"/>
                <a:cs typeface="Big Caslon Medium" panose="02000603090000020003" pitchFamily="2" charset="-79"/>
              </a:rPr>
              <a:t>- Each cell box represents transactions </a:t>
            </a:r>
            <a:r>
              <a:rPr lang="en-GB" sz="1400" b="1" dirty="0">
                <a:latin typeface="Book Antiqua" panose="02040602050305030304" pitchFamily="18" charset="0"/>
                <a:cs typeface="Big Caslon Medium" panose="02000603090000020003" pitchFamily="2" charset="-79"/>
              </a:rPr>
              <a:t>from a country in the left column to a country in the bottom line.</a:t>
            </a:r>
          </a:p>
          <a:p>
            <a:pPr marL="285750" indent="-285750" algn="l">
              <a:lnSpc>
                <a:spcPct val="150000"/>
              </a:lnSpc>
              <a:buFontTx/>
              <a:buChar char="-"/>
            </a:pPr>
            <a:r>
              <a:rPr lang="en-GB" sz="1400" b="1" dirty="0">
                <a:latin typeface="Book Antiqua" panose="02040602050305030304" pitchFamily="18" charset="0"/>
                <a:cs typeface="Big Caslon Medium" panose="02000603090000020003" pitchFamily="2" charset="-79"/>
              </a:rPr>
              <a:t>Read row-wise</a:t>
            </a:r>
            <a:r>
              <a:rPr lang="en-GB" sz="1400" dirty="0">
                <a:latin typeface="Book Antiqua" panose="02040602050305030304" pitchFamily="18" charset="0"/>
                <a:cs typeface="Big Caslon Medium" panose="02000603090000020003" pitchFamily="2" charset="-79"/>
              </a:rPr>
              <a:t>, each row represents how many foreign purchases are made by a country.</a:t>
            </a:r>
          </a:p>
          <a:p>
            <a:pPr marL="285750" indent="-285750">
              <a:lnSpc>
                <a:spcPct val="150000"/>
              </a:lnSpc>
              <a:buFontTx/>
              <a:buChar char="-"/>
            </a:pPr>
            <a:r>
              <a:rPr lang="en-GB" sz="1400" dirty="0">
                <a:latin typeface="Book Antiqua" panose="02040602050305030304" pitchFamily="18" charset="0"/>
                <a:cs typeface="Big Caslon Medium" panose="02000603090000020003" pitchFamily="2" charset="-79"/>
              </a:rPr>
              <a:t>- </a:t>
            </a:r>
            <a:r>
              <a:rPr lang="en-GB" sz="1400" b="1" dirty="0">
                <a:latin typeface="Book Antiqua" panose="02040602050305030304" pitchFamily="18" charset="0"/>
                <a:cs typeface="Big Caslon Medium" panose="02000603090000020003" pitchFamily="2" charset="-79"/>
              </a:rPr>
              <a:t>Read column-wise</a:t>
            </a:r>
            <a:r>
              <a:rPr lang="en-GB" sz="1400" dirty="0">
                <a:latin typeface="Book Antiqua" panose="02040602050305030304" pitchFamily="18" charset="0"/>
                <a:cs typeface="Big Caslon Medium" panose="02000603090000020003" pitchFamily="2" charset="-79"/>
              </a:rPr>
              <a:t>, each row represents how many players are bought from a country (Attractiveness &amp; Level of the league).</a:t>
            </a:r>
          </a:p>
          <a:p>
            <a:pPr marL="285750" indent="-285750" algn="l">
              <a:lnSpc>
                <a:spcPct val="150000"/>
              </a:lnSpc>
              <a:buFontTx/>
              <a:buChar char="-"/>
            </a:pPr>
            <a:endParaRPr lang="en-GB" sz="1400" dirty="0">
              <a:latin typeface="Book Antiqua" panose="02040602050305030304" pitchFamily="18" charset="0"/>
              <a:cs typeface="Big Caslon Medium" panose="02000603090000020003" pitchFamily="2" charset="-79"/>
            </a:endParaRPr>
          </a:p>
        </p:txBody>
      </p:sp>
    </p:spTree>
    <p:extLst>
      <p:ext uri="{BB962C8B-B14F-4D97-AF65-F5344CB8AC3E}">
        <p14:creationId xmlns:p14="http://schemas.microsoft.com/office/powerpoint/2010/main" val="3304528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0" y="757269"/>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Expanding on league’s </a:t>
            </a:r>
            <a:r>
              <a:rPr lang="en-GB" sz="1800" dirty="0" err="1">
                <a:latin typeface="Book Antiqua" panose="02040602050305030304" pitchFamily="18" charset="0"/>
                <a:cs typeface="Big Caslon Medium" panose="02000603090000020003" pitchFamily="2" charset="-79"/>
              </a:rPr>
              <a:t>Attactiveness</a:t>
            </a:r>
            <a:endParaRPr lang="en-GB" sz="1800" dirty="0">
              <a:latin typeface="Book Antiqua" panose="02040602050305030304" pitchFamily="18" charset="0"/>
              <a:cs typeface="Big Caslon Medium" panose="02000603090000020003" pitchFamily="2" charset="-79"/>
            </a:endParaRPr>
          </a:p>
          <a:p>
            <a:pPr algn="l"/>
            <a:endParaRPr lang="it-IT" sz="105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pic>
        <p:nvPicPr>
          <p:cNvPr id="29" name="Immagine 28" descr="Immagine che contiene diagramma, linea, Diagramma, Piano&#10;&#10;Descrizione generata automaticamente">
            <a:extLst>
              <a:ext uri="{FF2B5EF4-FFF2-40B4-BE49-F238E27FC236}">
                <a16:creationId xmlns:a16="http://schemas.microsoft.com/office/drawing/2014/main" id="{FEBE344A-C40F-1D1B-FD90-1F5E5F65481F}"/>
              </a:ext>
            </a:extLst>
          </p:cNvPr>
          <p:cNvPicPr>
            <a:picLocks noChangeAspect="1"/>
          </p:cNvPicPr>
          <p:nvPr/>
        </p:nvPicPr>
        <p:blipFill>
          <a:blip r:embed="rId3"/>
          <a:stretch>
            <a:fillRect/>
          </a:stretch>
        </p:blipFill>
        <p:spPr>
          <a:xfrm>
            <a:off x="492510" y="2184380"/>
            <a:ext cx="8834398" cy="4417200"/>
          </a:xfrm>
          <a:prstGeom prst="rect">
            <a:avLst/>
          </a:prstGeom>
        </p:spPr>
      </p:pic>
      <p:pic>
        <p:nvPicPr>
          <p:cNvPr id="3" name="Immagine 2" descr="Immagine che contiene diagramma, linea, Diagramma, Piano&#10;&#10;Descrizione generata automaticamente">
            <a:extLst>
              <a:ext uri="{FF2B5EF4-FFF2-40B4-BE49-F238E27FC236}">
                <a16:creationId xmlns:a16="http://schemas.microsoft.com/office/drawing/2014/main" id="{5C53464B-33D7-C4FD-0420-98E87509D4FF}"/>
              </a:ext>
            </a:extLst>
          </p:cNvPr>
          <p:cNvPicPr>
            <a:picLocks noChangeAspect="1"/>
          </p:cNvPicPr>
          <p:nvPr/>
        </p:nvPicPr>
        <p:blipFill>
          <a:blip r:embed="rId4"/>
          <a:stretch>
            <a:fillRect/>
          </a:stretch>
        </p:blipFill>
        <p:spPr>
          <a:xfrm>
            <a:off x="9276614" y="5405808"/>
            <a:ext cx="2412000" cy="1206000"/>
          </a:xfrm>
          <a:prstGeom prst="rect">
            <a:avLst/>
          </a:prstGeom>
        </p:spPr>
      </p:pic>
      <p:sp>
        <p:nvSpPr>
          <p:cNvPr id="7" name="CasellaDiTesto 6">
            <a:extLst>
              <a:ext uri="{FF2B5EF4-FFF2-40B4-BE49-F238E27FC236}">
                <a16:creationId xmlns:a16="http://schemas.microsoft.com/office/drawing/2014/main" id="{1D56042B-99A7-EA33-B3E1-14FD7A1D5370}"/>
              </a:ext>
            </a:extLst>
          </p:cNvPr>
          <p:cNvSpPr txBox="1"/>
          <p:nvPr/>
        </p:nvSpPr>
        <p:spPr>
          <a:xfrm>
            <a:off x="9326908" y="2446986"/>
            <a:ext cx="2264078" cy="2092881"/>
          </a:xfrm>
          <a:prstGeom prst="rect">
            <a:avLst/>
          </a:prstGeom>
          <a:noFill/>
        </p:spPr>
        <p:txBody>
          <a:bodyPr wrap="square" rtlCol="0">
            <a:spAutoFit/>
          </a:bodyPr>
          <a:lstStyle/>
          <a:p>
            <a:r>
              <a:rPr lang="en-GB" sz="1400" b="1" dirty="0">
                <a:latin typeface="Book Antiqua" panose="02040602050305030304" pitchFamily="18" charset="0"/>
                <a:cs typeface="Big Caslon Medium" panose="02000603090000020003" pitchFamily="2" charset="-79"/>
              </a:rPr>
              <a:t>Relative Bargaining Power</a:t>
            </a:r>
            <a:endParaRPr lang="en-GB" sz="1400" dirty="0">
              <a:latin typeface="Book Antiqua" panose="02040602050305030304" pitchFamily="18" charset="0"/>
              <a:cs typeface="Big Caslon Medium" panose="02000603090000020003" pitchFamily="2" charset="-79"/>
            </a:endParaRPr>
          </a:p>
          <a:p>
            <a:endParaRPr lang="en-GB" sz="1400" dirty="0">
              <a:latin typeface="Book Antiqua" panose="02040602050305030304" pitchFamily="18" charset="0"/>
              <a:cs typeface="Big Caslon Medium" panose="02000603090000020003" pitchFamily="2" charset="-79"/>
            </a:endParaRPr>
          </a:p>
          <a:p>
            <a:r>
              <a:rPr lang="en-GB" sz="1400" dirty="0">
                <a:latin typeface="Book Antiqua" panose="02040602050305030304" pitchFamily="18" charset="0"/>
                <a:cs typeface="Big Caslon Medium" panose="02000603090000020003" pitchFamily="2" charset="-79"/>
              </a:rPr>
              <a:t>Growth signals richness</a:t>
            </a:r>
          </a:p>
          <a:p>
            <a:endParaRPr lang="en-GB" sz="1400" dirty="0">
              <a:latin typeface="Book Antiqua" panose="02040602050305030304" pitchFamily="18" charset="0"/>
              <a:cs typeface="Big Caslon Medium" panose="02000603090000020003" pitchFamily="2" charset="-79"/>
            </a:endParaRPr>
          </a:p>
          <a:p>
            <a:r>
              <a:rPr lang="en-GB" sz="1400" dirty="0">
                <a:latin typeface="Book Antiqua" panose="02040602050305030304" pitchFamily="18" charset="0"/>
                <a:cs typeface="Big Caslon Medium" panose="02000603090000020003" pitchFamily="2" charset="-79"/>
              </a:rPr>
              <a:t>It indicates that the growth allows suppliers to ask for more</a:t>
            </a:r>
            <a:endParaRPr lang="en-GB" b="1" dirty="0"/>
          </a:p>
          <a:p>
            <a:endParaRPr lang="en-GB" b="1" dirty="0"/>
          </a:p>
        </p:txBody>
      </p:sp>
    </p:spTree>
    <p:extLst>
      <p:ext uri="{BB962C8B-B14F-4D97-AF65-F5344CB8AC3E}">
        <p14:creationId xmlns:p14="http://schemas.microsoft.com/office/powerpoint/2010/main" val="22904165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0" y="757269"/>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Expanding on league’s </a:t>
            </a:r>
            <a:r>
              <a:rPr lang="en-GB" sz="1800" dirty="0" err="1">
                <a:latin typeface="Book Antiqua" panose="02040602050305030304" pitchFamily="18" charset="0"/>
                <a:cs typeface="Big Caslon Medium" panose="02000603090000020003" pitchFamily="2" charset="-79"/>
              </a:rPr>
              <a:t>Attactiveness</a:t>
            </a:r>
            <a:endParaRPr lang="en-GB" sz="1800" dirty="0">
              <a:latin typeface="Book Antiqua" panose="02040602050305030304" pitchFamily="18" charset="0"/>
              <a:cs typeface="Big Caslon Medium" panose="02000603090000020003" pitchFamily="2" charset="-79"/>
            </a:endParaRPr>
          </a:p>
          <a:p>
            <a:pPr algn="l"/>
            <a:endParaRPr lang="it-IT" sz="105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pic>
        <p:nvPicPr>
          <p:cNvPr id="29" name="Immagine 28" descr="Immagine che contiene diagramma, linea, Diagramma, Piano&#10;&#10;Descrizione generata automaticamente">
            <a:extLst>
              <a:ext uri="{FF2B5EF4-FFF2-40B4-BE49-F238E27FC236}">
                <a16:creationId xmlns:a16="http://schemas.microsoft.com/office/drawing/2014/main" id="{FEBE344A-C40F-1D1B-FD90-1F5E5F65481F}"/>
              </a:ext>
            </a:extLst>
          </p:cNvPr>
          <p:cNvPicPr>
            <a:picLocks noChangeAspect="1"/>
          </p:cNvPicPr>
          <p:nvPr/>
        </p:nvPicPr>
        <p:blipFill>
          <a:blip r:embed="rId3"/>
          <a:stretch>
            <a:fillRect/>
          </a:stretch>
        </p:blipFill>
        <p:spPr>
          <a:xfrm>
            <a:off x="482350" y="5403992"/>
            <a:ext cx="2411999" cy="1206000"/>
          </a:xfrm>
          <a:prstGeom prst="rect">
            <a:avLst/>
          </a:prstGeom>
        </p:spPr>
      </p:pic>
      <p:pic>
        <p:nvPicPr>
          <p:cNvPr id="7" name="Immagine 6" descr="Immagine che contiene diagramma, linea, Diagramma, Piano&#10;&#10;Descrizione generata automaticamente">
            <a:extLst>
              <a:ext uri="{FF2B5EF4-FFF2-40B4-BE49-F238E27FC236}">
                <a16:creationId xmlns:a16="http://schemas.microsoft.com/office/drawing/2014/main" id="{33BC1A5C-36F9-87B0-2F05-6E7BD02834E8}"/>
              </a:ext>
            </a:extLst>
          </p:cNvPr>
          <p:cNvPicPr>
            <a:picLocks noChangeAspect="1"/>
          </p:cNvPicPr>
          <p:nvPr/>
        </p:nvPicPr>
        <p:blipFill>
          <a:blip r:embed="rId4"/>
          <a:stretch>
            <a:fillRect/>
          </a:stretch>
        </p:blipFill>
        <p:spPr>
          <a:xfrm>
            <a:off x="2866309" y="2195775"/>
            <a:ext cx="8834400" cy="4417200"/>
          </a:xfrm>
          <a:prstGeom prst="rect">
            <a:avLst/>
          </a:prstGeom>
        </p:spPr>
      </p:pic>
      <p:sp>
        <p:nvSpPr>
          <p:cNvPr id="8" name="CasellaDiTesto 7">
            <a:extLst>
              <a:ext uri="{FF2B5EF4-FFF2-40B4-BE49-F238E27FC236}">
                <a16:creationId xmlns:a16="http://schemas.microsoft.com/office/drawing/2014/main" id="{F359D85D-82C4-42F1-B0F5-81080D2A0A68}"/>
              </a:ext>
            </a:extLst>
          </p:cNvPr>
          <p:cNvSpPr txBox="1"/>
          <p:nvPr/>
        </p:nvSpPr>
        <p:spPr>
          <a:xfrm>
            <a:off x="459625" y="2446986"/>
            <a:ext cx="2264078" cy="2523768"/>
          </a:xfrm>
          <a:prstGeom prst="rect">
            <a:avLst/>
          </a:prstGeom>
          <a:noFill/>
        </p:spPr>
        <p:txBody>
          <a:bodyPr wrap="square" rtlCol="0">
            <a:spAutoFit/>
          </a:bodyPr>
          <a:lstStyle/>
          <a:p>
            <a:r>
              <a:rPr lang="en-GB" sz="1400" b="1" dirty="0">
                <a:latin typeface="Book Antiqua" panose="02040602050305030304" pitchFamily="18" charset="0"/>
                <a:cs typeface="Big Caslon Medium" panose="02000603090000020003" pitchFamily="2" charset="-79"/>
              </a:rPr>
              <a:t>Relative Bargaining Power</a:t>
            </a:r>
          </a:p>
          <a:p>
            <a:endParaRPr lang="en-GB" sz="1400" dirty="0">
              <a:latin typeface="Book Antiqua" panose="02040602050305030304" pitchFamily="18" charset="0"/>
              <a:cs typeface="Big Caslon Medium" panose="02000603090000020003" pitchFamily="2" charset="-79"/>
            </a:endParaRPr>
          </a:p>
          <a:p>
            <a:r>
              <a:rPr lang="en-GB" sz="1400" dirty="0">
                <a:latin typeface="Book Antiqua" panose="02040602050305030304" pitchFamily="18" charset="0"/>
                <a:cs typeface="Big Caslon Medium" panose="02000603090000020003" pitchFamily="2" charset="-79"/>
              </a:rPr>
              <a:t>Growth signals higher value players leaving the League</a:t>
            </a:r>
          </a:p>
          <a:p>
            <a:endParaRPr lang="en-GB" sz="1400" dirty="0">
              <a:latin typeface="Book Antiqua" panose="02040602050305030304" pitchFamily="18" charset="0"/>
              <a:cs typeface="Big Caslon Medium" panose="02000603090000020003" pitchFamily="2" charset="-79"/>
            </a:endParaRPr>
          </a:p>
          <a:p>
            <a:r>
              <a:rPr lang="en-GB" sz="1400" dirty="0">
                <a:latin typeface="Book Antiqua" panose="02040602050305030304" pitchFamily="18" charset="0"/>
                <a:cs typeface="Big Caslon Medium" panose="02000603090000020003" pitchFamily="2" charset="-79"/>
              </a:rPr>
              <a:t>Can also be useful to visualize the quality of the league</a:t>
            </a:r>
          </a:p>
          <a:p>
            <a:endParaRPr lang="en-GB" b="1" dirty="0"/>
          </a:p>
        </p:txBody>
      </p:sp>
    </p:spTree>
    <p:extLst>
      <p:ext uri="{BB962C8B-B14F-4D97-AF65-F5344CB8AC3E}">
        <p14:creationId xmlns:p14="http://schemas.microsoft.com/office/powerpoint/2010/main" val="1030362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2" y="641114"/>
            <a:ext cx="4045502"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err="1">
                <a:latin typeface="Book Antiqua" panose="02040602050305030304" pitchFamily="18" charset="0"/>
                <a:cs typeface="Big Caslon Medium" panose="02000603090000020003" pitchFamily="2" charset="-79"/>
              </a:rPr>
              <a:t>World’s</a:t>
            </a:r>
            <a:r>
              <a:rPr lang="it-IT" sz="2000" dirty="0">
                <a:latin typeface="Book Antiqua" panose="02040602050305030304" pitchFamily="18" charset="0"/>
                <a:cs typeface="Big Caslon Medium" panose="02000603090000020003" pitchFamily="2" charset="-79"/>
              </a:rPr>
              <a:t> </a:t>
            </a:r>
            <a:r>
              <a:rPr lang="it-IT" sz="2000" dirty="0" err="1">
                <a:latin typeface="Book Antiqua" panose="02040602050305030304" pitchFamily="18" charset="0"/>
                <a:cs typeface="Big Caslon Medium" panose="02000603090000020003" pitchFamily="2" charset="-79"/>
              </a:rPr>
              <a:t>Biggest</a:t>
            </a:r>
            <a:r>
              <a:rPr lang="it-IT" sz="2000" dirty="0">
                <a:latin typeface="Book Antiqua" panose="02040602050305030304" pitchFamily="18" charset="0"/>
                <a:cs typeface="Big Caslon Medium" panose="02000603090000020003" pitchFamily="2" charset="-79"/>
              </a:rPr>
              <a:t> Sport</a:t>
            </a: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14" name="CasellaDiTesto 13">
            <a:extLst>
              <a:ext uri="{FF2B5EF4-FFF2-40B4-BE49-F238E27FC236}">
                <a16:creationId xmlns:a16="http://schemas.microsoft.com/office/drawing/2014/main" id="{871B5C37-C9CA-6088-4A7D-0E095F0C86D0}"/>
              </a:ext>
            </a:extLst>
          </p:cNvPr>
          <p:cNvSpPr txBox="1"/>
          <p:nvPr/>
        </p:nvSpPr>
        <p:spPr>
          <a:xfrm>
            <a:off x="389919" y="1778597"/>
            <a:ext cx="10957810" cy="4621843"/>
          </a:xfrm>
          <a:prstGeom prst="rect">
            <a:avLst/>
          </a:prstGeom>
          <a:noFill/>
        </p:spPr>
        <p:txBody>
          <a:bodyPr wrap="square" rtlCol="0">
            <a:spAutoFit/>
          </a:bodyPr>
          <a:lstStyle/>
          <a:p>
            <a:pPr marL="342900" indent="-342900" algn="l">
              <a:lnSpc>
                <a:spcPct val="150000"/>
              </a:lnSpc>
              <a:buFontTx/>
              <a:buChar char="-"/>
            </a:pPr>
            <a:r>
              <a:rPr lang="en-GB" sz="1800" dirty="0">
                <a:latin typeface="Book Antiqua" panose="02040602050305030304" pitchFamily="18" charset="0"/>
                <a:cs typeface="Big Caslon Medium" panose="02000603090000020003" pitchFamily="2" charset="-79"/>
              </a:rPr>
              <a:t>Football has</a:t>
            </a:r>
            <a:r>
              <a:rPr lang="en-GB" dirty="0">
                <a:latin typeface="Book Antiqua" panose="02040602050305030304" pitchFamily="18" charset="0"/>
                <a:cs typeface="Big Caslon Medium" panose="02000603090000020003" pitchFamily="2" charset="-79"/>
              </a:rPr>
              <a:t> an estimated number of </a:t>
            </a:r>
            <a:r>
              <a:rPr lang="en-GB" b="1" dirty="0">
                <a:latin typeface="Book Antiqua" panose="02040602050305030304" pitchFamily="18" charset="0"/>
                <a:cs typeface="Big Caslon Medium" panose="02000603090000020003" pitchFamily="2" charset="-79"/>
              </a:rPr>
              <a:t>3.5 billion fans </a:t>
            </a:r>
            <a:r>
              <a:rPr lang="en-GB" dirty="0">
                <a:latin typeface="Book Antiqua" panose="02040602050305030304" pitchFamily="18" charset="0"/>
                <a:cs typeface="Big Caslon Medium" panose="02000603090000020003" pitchFamily="2" charset="-79"/>
              </a:rPr>
              <a:t>across the globe,  43% of the population.</a:t>
            </a:r>
          </a:p>
          <a:p>
            <a:pPr algn="l">
              <a:lnSpc>
                <a:spcPct val="150000"/>
              </a:lnSpc>
            </a:pPr>
            <a:r>
              <a:rPr lang="en-GB" dirty="0">
                <a:latin typeface="Book Antiqua" panose="02040602050305030304" pitchFamily="18" charset="0"/>
                <a:cs typeface="Big Caslon Medium" panose="02000603090000020003" pitchFamily="2" charset="-79"/>
              </a:rPr>
              <a:t>Its market size </a:t>
            </a:r>
            <a:r>
              <a:rPr lang="en-GB" sz="1800" dirty="0">
                <a:latin typeface="Book Antiqua" panose="02040602050305030304" pitchFamily="18" charset="0"/>
                <a:cs typeface="Big Caslon Medium" panose="02000603090000020003" pitchFamily="2" charset="-79"/>
                <a:hlinkClick r:id="rId2"/>
              </a:rPr>
              <a:t>is at least worth $3.1 billion, with a CAGR of 5.82%</a:t>
            </a:r>
            <a:r>
              <a:rPr lang="en-GB" dirty="0">
                <a:latin typeface="Book Antiqua" panose="02040602050305030304" pitchFamily="18" charset="0"/>
                <a:cs typeface="Big Caslon Medium" panose="02000603090000020003" pitchFamily="2" charset="-79"/>
              </a:rPr>
              <a:t>. </a:t>
            </a:r>
          </a:p>
          <a:p>
            <a:pPr algn="l">
              <a:lnSpc>
                <a:spcPct val="150000"/>
              </a:lnSpc>
            </a:pPr>
            <a:endParaRPr lang="en-GB" dirty="0">
              <a:latin typeface="Book Antiqua" panose="02040602050305030304" pitchFamily="18" charset="0"/>
              <a:cs typeface="Big Caslon Medium" panose="02000603090000020003" pitchFamily="2" charset="-79"/>
            </a:endParaRPr>
          </a:p>
          <a:p>
            <a:pPr marL="342900" indent="-342900" algn="l">
              <a:lnSpc>
                <a:spcPct val="150000"/>
              </a:lnSpc>
              <a:buFontTx/>
              <a:buChar char="-"/>
            </a:pPr>
            <a:r>
              <a:rPr lang="en-GB" dirty="0">
                <a:latin typeface="Book Antiqua" panose="02040602050305030304" pitchFamily="18" charset="0"/>
                <a:cs typeface="Big Caslon Medium" panose="02000603090000020003" pitchFamily="2" charset="-79"/>
              </a:rPr>
              <a:t>Football clubs have become </a:t>
            </a:r>
            <a:r>
              <a:rPr lang="en-GB" b="1" dirty="0">
                <a:latin typeface="Book Antiqua" panose="02040602050305030304" pitchFamily="18" charset="0"/>
                <a:cs typeface="Big Caslon Medium" panose="02000603090000020003" pitchFamily="2" charset="-79"/>
              </a:rPr>
              <a:t>prominent multinational enterprises</a:t>
            </a:r>
            <a:r>
              <a:rPr lang="en-GB" dirty="0">
                <a:latin typeface="Book Antiqua" panose="02040602050305030304" pitchFamily="18" charset="0"/>
                <a:cs typeface="Big Caslon Medium" panose="02000603090000020003" pitchFamily="2" charset="-79"/>
              </a:rPr>
              <a:t>, capturing fans from all the diverse socioeconomic backgrounds; nonetheless, its </a:t>
            </a:r>
            <a:r>
              <a:rPr lang="en-GB" b="1" dirty="0">
                <a:latin typeface="Book Antiqua" panose="02040602050305030304" pitchFamily="18" charset="0"/>
                <a:cs typeface="Big Caslon Medium" panose="02000603090000020003" pitchFamily="2" charset="-79"/>
              </a:rPr>
              <a:t>original</a:t>
            </a:r>
            <a:r>
              <a:rPr lang="en-GB" dirty="0">
                <a:latin typeface="Book Antiqua" panose="02040602050305030304" pitchFamily="18" charset="0"/>
                <a:cs typeface="Big Caslon Medium" panose="02000603090000020003" pitchFamily="2" charset="-79"/>
              </a:rPr>
              <a:t> </a:t>
            </a:r>
            <a:r>
              <a:rPr lang="en-GB" b="1" dirty="0">
                <a:latin typeface="Book Antiqua" panose="02040602050305030304" pitchFamily="18" charset="0"/>
                <a:cs typeface="Big Caslon Medium" panose="02000603090000020003" pitchFamily="2" charset="-79"/>
              </a:rPr>
              <a:t>lower class fan base</a:t>
            </a:r>
            <a:r>
              <a:rPr lang="en-GB" dirty="0">
                <a:latin typeface="Book Antiqua" panose="02040602050305030304" pitchFamily="18" charset="0"/>
                <a:cs typeface="Big Caslon Medium" panose="02000603090000020003" pitchFamily="2" charset="-79"/>
              </a:rPr>
              <a:t>, still substantially constitutes the nucleus of </a:t>
            </a:r>
            <a:r>
              <a:rPr lang="en-GB" b="1" dirty="0">
                <a:latin typeface="Book Antiqua" panose="02040602050305030304" pitchFamily="18" charset="0"/>
                <a:cs typeface="Big Caslon Medium" panose="02000603090000020003" pitchFamily="2" charset="-79"/>
              </a:rPr>
              <a:t>loyal customers </a:t>
            </a:r>
            <a:r>
              <a:rPr lang="en-GB" dirty="0">
                <a:latin typeface="Book Antiqua" panose="02040602050305030304" pitchFamily="18" charset="0"/>
                <a:cs typeface="Big Caslon Medium" panose="02000603090000020003" pitchFamily="2" charset="-79"/>
              </a:rPr>
              <a:t>for the business.</a:t>
            </a:r>
          </a:p>
          <a:p>
            <a:pPr marL="342900" indent="-342900" algn="l">
              <a:lnSpc>
                <a:spcPct val="150000"/>
              </a:lnSpc>
              <a:buFontTx/>
              <a:buChar char="-"/>
            </a:pPr>
            <a:endParaRPr lang="en-GB" sz="1800" dirty="0">
              <a:latin typeface="Book Antiqua" panose="02040602050305030304" pitchFamily="18" charset="0"/>
              <a:cs typeface="Big Caslon Medium" panose="02000603090000020003" pitchFamily="2" charset="-79"/>
            </a:endParaRPr>
          </a:p>
          <a:p>
            <a:pPr marL="342900" indent="-342900" algn="l">
              <a:lnSpc>
                <a:spcPct val="150000"/>
              </a:lnSpc>
              <a:buFontTx/>
              <a:buChar char="-"/>
            </a:pPr>
            <a:r>
              <a:rPr lang="en-GB" dirty="0">
                <a:latin typeface="Book Antiqua" panose="02040602050305030304" pitchFamily="18" charset="0"/>
                <a:cs typeface="Big Caslon Medium" panose="02000603090000020003" pitchFamily="2" charset="-79"/>
              </a:rPr>
              <a:t>The level of personal, social and cultural influence, combined with its scale, has </a:t>
            </a:r>
            <a:r>
              <a:rPr lang="en-GB" b="1" dirty="0">
                <a:latin typeface="Book Antiqua" panose="02040602050305030304" pitchFamily="18" charset="0"/>
                <a:cs typeface="Big Caslon Medium" panose="02000603090000020003" pitchFamily="2" charset="-79"/>
              </a:rPr>
              <a:t>attracted important investments to exploit these opportunities</a:t>
            </a:r>
            <a:r>
              <a:rPr lang="en-GB" dirty="0">
                <a:latin typeface="Book Antiqua" panose="02040602050305030304" pitchFamily="18" charset="0"/>
                <a:cs typeface="Big Caslon Medium" panose="02000603090000020003" pitchFamily="2" charset="-79"/>
              </a:rPr>
              <a:t>. Now clubs have become much more complex organizations, each potentially pursuing different interests, ranging from the natural opportunities for economies of scope, to the </a:t>
            </a:r>
            <a:r>
              <a:rPr lang="en-GB" b="1" dirty="0">
                <a:latin typeface="Book Antiqua" panose="02040602050305030304" pitchFamily="18" charset="0"/>
                <a:cs typeface="Big Caslon Medium" panose="02000603090000020003" pitchFamily="2" charset="-79"/>
              </a:rPr>
              <a:t>political influence of the Sport</a:t>
            </a:r>
            <a:r>
              <a:rPr lang="en-GB" dirty="0">
                <a:latin typeface="Book Antiqua" panose="02040602050305030304" pitchFamily="18" charset="0"/>
                <a:cs typeface="Big Caslon Medium" panose="02000603090000020003" pitchFamily="2" charset="-79"/>
              </a:rPr>
              <a:t>.</a:t>
            </a:r>
            <a:endParaRPr lang="en-GB" sz="1800" dirty="0">
              <a:latin typeface="Book Antiqua" panose="02040602050305030304" pitchFamily="18" charset="0"/>
              <a:cs typeface="Big Caslon Medium" panose="02000603090000020003" pitchFamily="2" charset="-79"/>
            </a:endParaRPr>
          </a:p>
        </p:txBody>
      </p:sp>
    </p:spTree>
    <p:extLst>
      <p:ext uri="{BB962C8B-B14F-4D97-AF65-F5344CB8AC3E}">
        <p14:creationId xmlns:p14="http://schemas.microsoft.com/office/powerpoint/2010/main" val="64599931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a:extLst>
              <a:ext uri="{FF2B5EF4-FFF2-40B4-BE49-F238E27FC236}">
                <a16:creationId xmlns:a16="http://schemas.microsoft.com/office/drawing/2014/main" id="{C09585D5-3D7C-19E1-5C38-DD7A7438A429}"/>
              </a:ext>
            </a:extLst>
          </p:cNvPr>
          <p:cNvSpPr txBox="1"/>
          <p:nvPr/>
        </p:nvSpPr>
        <p:spPr>
          <a:xfrm>
            <a:off x="459625" y="1973765"/>
            <a:ext cx="4120382" cy="2462213"/>
          </a:xfrm>
          <a:prstGeom prst="rect">
            <a:avLst/>
          </a:prstGeom>
          <a:noFill/>
        </p:spPr>
        <p:txBody>
          <a:bodyPr wrap="square" rtlCol="0">
            <a:spAutoFit/>
          </a:bodyPr>
          <a:lstStyle/>
          <a:p>
            <a:endParaRPr lang="en-GB" sz="1400" dirty="0">
              <a:latin typeface="Book Antiqua" panose="02040602050305030304" pitchFamily="18" charset="0"/>
              <a:cs typeface="Big Caslon Medium" panose="02000603090000020003" pitchFamily="2" charset="-79"/>
            </a:endParaRPr>
          </a:p>
          <a:p>
            <a:endParaRPr lang="en-GB" sz="1400" dirty="0">
              <a:latin typeface="Book Antiqua" panose="02040602050305030304" pitchFamily="18" charset="0"/>
              <a:cs typeface="Big Caslon Medium" panose="02000603090000020003" pitchFamily="2" charset="-79"/>
            </a:endParaRPr>
          </a:p>
          <a:p>
            <a:endParaRPr lang="en-GB" sz="1400" dirty="0">
              <a:latin typeface="Book Antiqua" panose="02040602050305030304" pitchFamily="18" charset="0"/>
              <a:cs typeface="Big Caslon Medium" panose="02000603090000020003" pitchFamily="2" charset="-79"/>
            </a:endParaRPr>
          </a:p>
          <a:p>
            <a:r>
              <a:rPr lang="en-GB" sz="1400" b="1" dirty="0">
                <a:latin typeface="Book Antiqua" panose="02040602050305030304" pitchFamily="18" charset="0"/>
                <a:cs typeface="Big Caslon Medium" panose="02000603090000020003" pitchFamily="2" charset="-79"/>
              </a:rPr>
              <a:t>Acquisition Case</a:t>
            </a:r>
            <a:r>
              <a:rPr lang="en-GB" sz="1400" dirty="0">
                <a:latin typeface="Book Antiqua" panose="02040602050305030304" pitchFamily="18" charset="0"/>
                <a:cs typeface="Big Caslon Medium" panose="02000603090000020003" pitchFamily="2" charset="-79"/>
              </a:rPr>
              <a:t>:</a:t>
            </a:r>
          </a:p>
          <a:p>
            <a:r>
              <a:rPr lang="en-GB" sz="1400" dirty="0">
                <a:latin typeface="Book Antiqua" panose="02040602050305030304" pitchFamily="18" charset="0"/>
                <a:cs typeface="Big Caslon Medium" panose="02000603090000020003" pitchFamily="2" charset="-79"/>
              </a:rPr>
              <a:t>When purchasing a player, ideally, you would like to pay as cheaply as possible, hence minimizing the</a:t>
            </a:r>
          </a:p>
          <a:p>
            <a:r>
              <a:rPr lang="en-GB" sz="1400" dirty="0">
                <a:latin typeface="Book Antiqua" panose="02040602050305030304" pitchFamily="18" charset="0"/>
                <a:cs typeface="Big Caslon Medium" panose="02000603090000020003" pitchFamily="2" charset="-79"/>
              </a:rPr>
              <a:t>transfer premium.</a:t>
            </a:r>
          </a:p>
          <a:p>
            <a:endParaRPr lang="en-GB" sz="1400" dirty="0">
              <a:latin typeface="Book Antiqua" panose="02040602050305030304" pitchFamily="18" charset="0"/>
              <a:cs typeface="Big Caslon Medium" panose="02000603090000020003" pitchFamily="2" charset="-79"/>
            </a:endParaRPr>
          </a:p>
          <a:p>
            <a:endParaRPr lang="en-GB" sz="1400" dirty="0">
              <a:latin typeface="Book Antiqua" panose="02040602050305030304" pitchFamily="18" charset="0"/>
              <a:cs typeface="Big Caslon Medium" panose="02000603090000020003" pitchFamily="2" charset="-79"/>
            </a:endParaRPr>
          </a:p>
          <a:p>
            <a:endParaRPr lang="en-GB" sz="1400" dirty="0">
              <a:latin typeface="Book Antiqua" panose="02040602050305030304" pitchFamily="18" charset="0"/>
              <a:cs typeface="Big Caslon Medium" panose="02000603090000020003" pitchFamily="2" charset="-79"/>
            </a:endParaRPr>
          </a:p>
        </p:txBody>
      </p:sp>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0" y="757269"/>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Transfer Premium</a:t>
            </a:r>
          </a:p>
          <a:p>
            <a:pPr algn="l"/>
            <a:endParaRPr lang="it-IT" sz="105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pic>
        <p:nvPicPr>
          <p:cNvPr id="3" name="Immagine 2" descr="Immagine che contiene Diagramma, linea, diagramma, schermata&#10;&#10;Descrizione generata automaticamente">
            <a:extLst>
              <a:ext uri="{FF2B5EF4-FFF2-40B4-BE49-F238E27FC236}">
                <a16:creationId xmlns:a16="http://schemas.microsoft.com/office/drawing/2014/main" id="{D9272281-02C6-F228-3258-62AEC0FFED42}"/>
              </a:ext>
            </a:extLst>
          </p:cNvPr>
          <p:cNvPicPr>
            <a:picLocks noChangeAspect="1"/>
          </p:cNvPicPr>
          <p:nvPr/>
        </p:nvPicPr>
        <p:blipFill>
          <a:blip r:embed="rId3"/>
          <a:stretch>
            <a:fillRect/>
          </a:stretch>
        </p:blipFill>
        <p:spPr>
          <a:xfrm>
            <a:off x="4580007" y="1973765"/>
            <a:ext cx="7207199" cy="3603600"/>
          </a:xfrm>
          <a:prstGeom prst="rect">
            <a:avLst/>
          </a:prstGeom>
        </p:spPr>
      </p:pic>
      <p:sp>
        <p:nvSpPr>
          <p:cNvPr id="10" name="CasellaDiTesto 9">
            <a:extLst>
              <a:ext uri="{FF2B5EF4-FFF2-40B4-BE49-F238E27FC236}">
                <a16:creationId xmlns:a16="http://schemas.microsoft.com/office/drawing/2014/main" id="{A875BFE2-5307-3B4B-27FA-0FBFCF72BD5F}"/>
              </a:ext>
            </a:extLst>
          </p:cNvPr>
          <p:cNvSpPr txBox="1"/>
          <p:nvPr/>
        </p:nvSpPr>
        <p:spPr>
          <a:xfrm>
            <a:off x="459625" y="1973765"/>
            <a:ext cx="4120382" cy="1384995"/>
          </a:xfrm>
          <a:prstGeom prst="rect">
            <a:avLst/>
          </a:prstGeom>
          <a:noFill/>
        </p:spPr>
        <p:txBody>
          <a:bodyPr wrap="square" rtlCol="0">
            <a:spAutoFit/>
          </a:bodyPr>
          <a:lstStyle/>
          <a:p>
            <a:r>
              <a:rPr lang="en-GB" sz="1400" b="1" dirty="0">
                <a:latin typeface="Book Antiqua" panose="02040602050305030304" pitchFamily="18" charset="0"/>
                <a:cs typeface="Big Caslon Medium" panose="02000603090000020003" pitchFamily="2" charset="-79"/>
              </a:rPr>
              <a:t>Transfer Premium</a:t>
            </a:r>
            <a:r>
              <a:rPr lang="en-GB" sz="1400" dirty="0">
                <a:latin typeface="Book Antiqua" panose="02040602050305030304" pitchFamily="18" charset="0"/>
                <a:cs typeface="Big Caslon Medium" panose="02000603090000020003" pitchFamily="2" charset="-79"/>
              </a:rPr>
              <a:t>:</a:t>
            </a:r>
          </a:p>
          <a:p>
            <a:r>
              <a:rPr lang="en-GB" sz="1400" dirty="0">
                <a:latin typeface="Book Antiqua" panose="02040602050305030304" pitchFamily="18" charset="0"/>
                <a:cs typeface="Big Caslon Medium" panose="02000603090000020003" pitchFamily="2" charset="-79"/>
              </a:rPr>
              <a:t>Transfer Fee -  Market Value</a:t>
            </a:r>
          </a:p>
          <a:p>
            <a:endParaRPr lang="en-GB" sz="1400" dirty="0">
              <a:latin typeface="Book Antiqua" panose="02040602050305030304" pitchFamily="18" charset="0"/>
              <a:cs typeface="Big Caslon Medium" panose="02000603090000020003" pitchFamily="2" charset="-79"/>
            </a:endParaRPr>
          </a:p>
          <a:p>
            <a:endParaRPr lang="en-GB" sz="1400" b="1" dirty="0">
              <a:latin typeface="Book Antiqua" panose="02040602050305030304" pitchFamily="18" charset="0"/>
              <a:cs typeface="Big Caslon Medium" panose="02000603090000020003" pitchFamily="2" charset="-79"/>
            </a:endParaRPr>
          </a:p>
          <a:p>
            <a:endParaRPr lang="en-GB" sz="1400" dirty="0">
              <a:latin typeface="Book Antiqua" panose="02040602050305030304" pitchFamily="18" charset="0"/>
              <a:cs typeface="Big Caslon Medium" panose="02000603090000020003" pitchFamily="2" charset="-79"/>
            </a:endParaRPr>
          </a:p>
          <a:p>
            <a:endParaRPr lang="en-GB" sz="1400" dirty="0">
              <a:latin typeface="Book Antiqua" panose="02040602050305030304" pitchFamily="18" charset="0"/>
              <a:cs typeface="Big Caslon Medium" panose="02000603090000020003" pitchFamily="2" charset="-79"/>
            </a:endParaRPr>
          </a:p>
        </p:txBody>
      </p:sp>
    </p:spTree>
    <p:extLst>
      <p:ext uri="{BB962C8B-B14F-4D97-AF65-F5344CB8AC3E}">
        <p14:creationId xmlns:p14="http://schemas.microsoft.com/office/powerpoint/2010/main" val="13157769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0" y="757269"/>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Transfer Premium</a:t>
            </a:r>
          </a:p>
          <a:p>
            <a:pPr algn="l"/>
            <a:endParaRPr lang="it-IT" sz="105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pic>
        <p:nvPicPr>
          <p:cNvPr id="8" name="Immagine 7" descr="Immagine che contiene linea, diagramma, Diagramma, pendio&#10;&#10;Descrizione generata automaticamente">
            <a:extLst>
              <a:ext uri="{FF2B5EF4-FFF2-40B4-BE49-F238E27FC236}">
                <a16:creationId xmlns:a16="http://schemas.microsoft.com/office/drawing/2014/main" id="{22E191BD-DED6-789F-AC7D-FC70C5C81281}"/>
              </a:ext>
            </a:extLst>
          </p:cNvPr>
          <p:cNvPicPr>
            <a:picLocks noChangeAspect="1"/>
          </p:cNvPicPr>
          <p:nvPr/>
        </p:nvPicPr>
        <p:blipFill>
          <a:blip r:embed="rId3"/>
          <a:stretch>
            <a:fillRect/>
          </a:stretch>
        </p:blipFill>
        <p:spPr>
          <a:xfrm>
            <a:off x="4572244" y="1973765"/>
            <a:ext cx="7207200" cy="3603600"/>
          </a:xfrm>
          <a:prstGeom prst="rect">
            <a:avLst/>
          </a:prstGeom>
        </p:spPr>
      </p:pic>
      <p:pic>
        <p:nvPicPr>
          <p:cNvPr id="11" name="Immagine 10" descr="Immagine che contiene Diagramma, schermata, linea, testo&#10;&#10;Descrizione generata automaticamente">
            <a:extLst>
              <a:ext uri="{FF2B5EF4-FFF2-40B4-BE49-F238E27FC236}">
                <a16:creationId xmlns:a16="http://schemas.microsoft.com/office/drawing/2014/main" id="{38F72C3C-E60F-E768-7B36-F6FBACC3F76F}"/>
              </a:ext>
            </a:extLst>
          </p:cNvPr>
          <p:cNvPicPr>
            <a:picLocks noChangeAspect="1"/>
          </p:cNvPicPr>
          <p:nvPr/>
        </p:nvPicPr>
        <p:blipFill>
          <a:blip r:embed="rId4"/>
          <a:stretch>
            <a:fillRect/>
          </a:stretch>
        </p:blipFill>
        <p:spPr>
          <a:xfrm>
            <a:off x="4569966" y="1973764"/>
            <a:ext cx="7207200" cy="3603600"/>
          </a:xfrm>
          <a:prstGeom prst="rect">
            <a:avLst/>
          </a:prstGeom>
        </p:spPr>
      </p:pic>
      <p:sp>
        <p:nvSpPr>
          <p:cNvPr id="2" name="CasellaDiTesto 1">
            <a:extLst>
              <a:ext uri="{FF2B5EF4-FFF2-40B4-BE49-F238E27FC236}">
                <a16:creationId xmlns:a16="http://schemas.microsoft.com/office/drawing/2014/main" id="{99C0A725-69CF-BDF2-4511-8EEC5ADB7B5C}"/>
              </a:ext>
            </a:extLst>
          </p:cNvPr>
          <p:cNvSpPr txBox="1"/>
          <p:nvPr/>
        </p:nvSpPr>
        <p:spPr>
          <a:xfrm>
            <a:off x="459625" y="1973765"/>
            <a:ext cx="4120382" cy="2462213"/>
          </a:xfrm>
          <a:prstGeom prst="rect">
            <a:avLst/>
          </a:prstGeom>
          <a:noFill/>
        </p:spPr>
        <p:txBody>
          <a:bodyPr wrap="square" rtlCol="0">
            <a:spAutoFit/>
          </a:bodyPr>
          <a:lstStyle/>
          <a:p>
            <a:r>
              <a:rPr lang="en-GB" sz="1400" b="1" dirty="0">
                <a:latin typeface="Book Antiqua" panose="02040602050305030304" pitchFamily="18" charset="0"/>
              </a:rPr>
              <a:t>Transfer Premium</a:t>
            </a:r>
            <a:r>
              <a:rPr lang="en-GB" sz="1400" dirty="0">
                <a:latin typeface="Book Antiqua" panose="02040602050305030304" pitchFamily="18" charset="0"/>
              </a:rPr>
              <a:t>:</a:t>
            </a:r>
          </a:p>
          <a:p>
            <a:r>
              <a:rPr lang="en-GB" sz="1400" i="1" dirty="0">
                <a:latin typeface="Book Antiqua" panose="02040602050305030304" pitchFamily="18" charset="0"/>
              </a:rPr>
              <a:t>Transfer Fee -  Market Value</a:t>
            </a:r>
          </a:p>
          <a:p>
            <a:endParaRPr lang="en-GB" sz="1400" dirty="0">
              <a:latin typeface="Book Antiqua" panose="02040602050305030304" pitchFamily="18" charset="0"/>
            </a:endParaRPr>
          </a:p>
          <a:p>
            <a:r>
              <a:rPr lang="en-GB" sz="1400" b="1" dirty="0">
                <a:latin typeface="Book Antiqua" panose="02040602050305030304" pitchFamily="18" charset="0"/>
              </a:rPr>
              <a:t>Sale Case</a:t>
            </a:r>
            <a:r>
              <a:rPr lang="en-GB" sz="1400" dirty="0">
                <a:latin typeface="Book Antiqua" panose="02040602050305030304" pitchFamily="18" charset="0"/>
              </a:rPr>
              <a:t>:</a:t>
            </a:r>
          </a:p>
          <a:p>
            <a:r>
              <a:rPr lang="en-GB" sz="1400" dirty="0">
                <a:latin typeface="Book Antiqua" panose="02040602050305030304" pitchFamily="18" charset="0"/>
              </a:rPr>
              <a:t>When selling a player, ideally, you would like to get paid as much as possible, hence maximizing the</a:t>
            </a:r>
          </a:p>
          <a:p>
            <a:r>
              <a:rPr lang="en-GB" sz="1400" dirty="0">
                <a:latin typeface="Book Antiqua" panose="02040602050305030304" pitchFamily="18" charset="0"/>
              </a:rPr>
              <a:t>transfer premium.</a:t>
            </a:r>
          </a:p>
          <a:p>
            <a:endParaRPr lang="en-GB" sz="1400" dirty="0">
              <a:latin typeface="Book Antiqua" panose="02040602050305030304" pitchFamily="18" charset="0"/>
            </a:endParaRPr>
          </a:p>
          <a:p>
            <a:endParaRPr lang="en-GB" sz="1400" dirty="0">
              <a:latin typeface="Book Antiqua" panose="02040602050305030304" pitchFamily="18" charset="0"/>
            </a:endParaRPr>
          </a:p>
          <a:p>
            <a:endParaRPr lang="en-GB" sz="1400" dirty="0">
              <a:latin typeface="Book Antiqua" panose="02040602050305030304" pitchFamily="18" charset="0"/>
            </a:endParaRPr>
          </a:p>
        </p:txBody>
      </p:sp>
      <p:sp>
        <p:nvSpPr>
          <p:cNvPr id="7" name="CasellaDiTesto 6">
            <a:extLst>
              <a:ext uri="{FF2B5EF4-FFF2-40B4-BE49-F238E27FC236}">
                <a16:creationId xmlns:a16="http://schemas.microsoft.com/office/drawing/2014/main" id="{1E812842-CB06-66C3-0202-1ADB21987742}"/>
              </a:ext>
            </a:extLst>
          </p:cNvPr>
          <p:cNvSpPr txBox="1"/>
          <p:nvPr/>
        </p:nvSpPr>
        <p:spPr>
          <a:xfrm>
            <a:off x="459625" y="1973763"/>
            <a:ext cx="4120382" cy="1384995"/>
          </a:xfrm>
          <a:prstGeom prst="rect">
            <a:avLst/>
          </a:prstGeom>
          <a:noFill/>
        </p:spPr>
        <p:txBody>
          <a:bodyPr wrap="square" rtlCol="0">
            <a:spAutoFit/>
          </a:bodyPr>
          <a:lstStyle/>
          <a:p>
            <a:r>
              <a:rPr lang="en-GB" sz="1400" b="1" dirty="0">
                <a:latin typeface="Book Antiqua" panose="02040602050305030304" pitchFamily="18" charset="0"/>
              </a:rPr>
              <a:t>Transfer Premium:</a:t>
            </a:r>
          </a:p>
          <a:p>
            <a:r>
              <a:rPr lang="en-GB" sz="1400" i="1" dirty="0">
                <a:latin typeface="Book Antiqua" panose="02040602050305030304" pitchFamily="18" charset="0"/>
              </a:rPr>
              <a:t>Transfer Fee -  Market Value</a:t>
            </a:r>
          </a:p>
          <a:p>
            <a:endParaRPr lang="en-GB" sz="1400" i="1" dirty="0">
              <a:latin typeface="Book Antiqua" panose="02040602050305030304" pitchFamily="18" charset="0"/>
            </a:endParaRPr>
          </a:p>
          <a:p>
            <a:endParaRPr lang="en-GB" sz="1400" b="1" dirty="0">
              <a:latin typeface="Book Antiqua" panose="02040602050305030304" pitchFamily="18" charset="0"/>
            </a:endParaRPr>
          </a:p>
          <a:p>
            <a:endParaRPr lang="en-GB" sz="1400" b="1" dirty="0">
              <a:latin typeface="Book Antiqua" panose="02040602050305030304" pitchFamily="18" charset="0"/>
            </a:endParaRPr>
          </a:p>
          <a:p>
            <a:endParaRPr lang="en-GB" sz="1400" b="1" dirty="0">
              <a:latin typeface="Book Antiqua" panose="02040602050305030304" pitchFamily="18" charset="0"/>
            </a:endParaRPr>
          </a:p>
        </p:txBody>
      </p:sp>
    </p:spTree>
    <p:extLst>
      <p:ext uri="{BB962C8B-B14F-4D97-AF65-F5344CB8AC3E}">
        <p14:creationId xmlns:p14="http://schemas.microsoft.com/office/powerpoint/2010/main" val="4255517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11"/>
                                        </p:tgtEl>
                                      </p:cBhvr>
                                    </p:animEffect>
                                    <p:set>
                                      <p:cBhvr>
                                        <p:cTn id="7" dur="1" fill="hold">
                                          <p:stCondLst>
                                            <p:cond delay="499"/>
                                          </p:stCondLst>
                                        </p:cTn>
                                        <p:tgtEl>
                                          <p:spTgt spid="11"/>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20" name="Immagine 19">
            <a:extLst>
              <a:ext uri="{FF2B5EF4-FFF2-40B4-BE49-F238E27FC236}">
                <a16:creationId xmlns:a16="http://schemas.microsoft.com/office/drawing/2014/main" id="{667D7EFF-E2C4-043C-059A-A406C85950F7}"/>
              </a:ext>
            </a:extLst>
          </p:cNvPr>
          <p:cNvPicPr>
            <a:picLocks noChangeAspect="1"/>
          </p:cNvPicPr>
          <p:nvPr/>
        </p:nvPicPr>
        <p:blipFill rotWithShape="1">
          <a:blip r:embed="rId3"/>
          <a:srcRect r="8719"/>
          <a:stretch/>
        </p:blipFill>
        <p:spPr>
          <a:xfrm>
            <a:off x="2520935" y="1631441"/>
            <a:ext cx="9314625" cy="5102192"/>
          </a:xfrm>
          <a:prstGeom prst="rect">
            <a:avLst/>
          </a:prstGeom>
        </p:spPr>
      </p:pic>
      <p:sp>
        <p:nvSpPr>
          <p:cNvPr id="5" name="Titolo 1">
            <a:extLst>
              <a:ext uri="{FF2B5EF4-FFF2-40B4-BE49-F238E27FC236}">
                <a16:creationId xmlns:a16="http://schemas.microsoft.com/office/drawing/2014/main" id="{F9C165AA-EE00-67F4-33E1-30D21B7D1C15}"/>
              </a:ext>
            </a:extLst>
          </p:cNvPr>
          <p:cNvSpPr txBox="1">
            <a:spLocks/>
          </p:cNvSpPr>
          <p:nvPr/>
        </p:nvSpPr>
        <p:spPr>
          <a:xfrm>
            <a:off x="375380" y="641519"/>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Age of players</a:t>
            </a:r>
            <a:endParaRPr lang="it-IT" sz="1050" dirty="0">
              <a:latin typeface="Book Antiqua" panose="02040602050305030304" pitchFamily="18" charset="0"/>
              <a:cs typeface="Big Caslon Medium" panose="02000603090000020003" pitchFamily="2" charset="-79"/>
            </a:endParaRPr>
          </a:p>
        </p:txBody>
      </p:sp>
      <p:pic>
        <p:nvPicPr>
          <p:cNvPr id="22" name="Immagine 21">
            <a:extLst>
              <a:ext uri="{FF2B5EF4-FFF2-40B4-BE49-F238E27FC236}">
                <a16:creationId xmlns:a16="http://schemas.microsoft.com/office/drawing/2014/main" id="{2EAECC6C-816B-8D7D-AF19-3F79A0770522}"/>
              </a:ext>
            </a:extLst>
          </p:cNvPr>
          <p:cNvPicPr>
            <a:picLocks noChangeAspect="1"/>
          </p:cNvPicPr>
          <p:nvPr/>
        </p:nvPicPr>
        <p:blipFill>
          <a:blip r:embed="rId4"/>
          <a:stretch>
            <a:fillRect/>
          </a:stretch>
        </p:blipFill>
        <p:spPr>
          <a:xfrm>
            <a:off x="3261827" y="1973763"/>
            <a:ext cx="8557854" cy="4278927"/>
          </a:xfrm>
          <a:prstGeom prst="rect">
            <a:avLst/>
          </a:prstGeom>
        </p:spPr>
      </p:pic>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mc:AlternateContent xmlns:mc="http://schemas.openxmlformats.org/markup-compatibility/2006" xmlns:a14="http://schemas.microsoft.com/office/drawing/2010/main">
        <mc:Choice Requires="a14">
          <p:sp>
            <p:nvSpPr>
              <p:cNvPr id="2" name="CasellaDiTesto 1">
                <a:extLst>
                  <a:ext uri="{FF2B5EF4-FFF2-40B4-BE49-F238E27FC236}">
                    <a16:creationId xmlns:a16="http://schemas.microsoft.com/office/drawing/2014/main" id="{252604CE-EC8A-E6D4-5E30-6603163452AF}"/>
                  </a:ext>
                </a:extLst>
              </p:cNvPr>
              <p:cNvSpPr txBox="1"/>
              <p:nvPr/>
            </p:nvSpPr>
            <p:spPr>
              <a:xfrm>
                <a:off x="459625" y="1973765"/>
                <a:ext cx="2827585" cy="3046988"/>
              </a:xfrm>
              <a:prstGeom prst="rect">
                <a:avLst/>
              </a:prstGeom>
              <a:noFill/>
            </p:spPr>
            <p:txBody>
              <a:bodyPr wrap="square" rtlCol="0">
                <a:spAutoFit/>
              </a:bodyPr>
              <a:lstStyle/>
              <a:p>
                <a:r>
                  <a:rPr lang="en-GB" sz="1600" b="1" dirty="0">
                    <a:latin typeface="Book Antiqua" panose="02040602050305030304" pitchFamily="18" charset="0"/>
                  </a:rPr>
                  <a:t>Age of Players:</a:t>
                </a:r>
              </a:p>
              <a:p>
                <a:r>
                  <a:rPr lang="en-GB" sz="1600" dirty="0">
                    <a:latin typeface="Book Antiqua" panose="02040602050305030304" pitchFamily="18" charset="0"/>
                  </a:rPr>
                  <a:t>The balance of Young and Experienced players is crucial for short and long term performance.</a:t>
                </a:r>
              </a:p>
              <a:p>
                <a:endParaRPr lang="en-GB" sz="1600" dirty="0">
                  <a:latin typeface="Book Antiqua" panose="02040602050305030304" pitchFamily="18" charset="0"/>
                </a:endParaRPr>
              </a:p>
              <a:p>
                <a:r>
                  <a:rPr lang="en-GB" sz="1600" dirty="0">
                    <a:latin typeface="Book Antiqua" panose="02040602050305030304" pitchFamily="18" charset="0"/>
                  </a:rPr>
                  <a:t>This graph represents the </a:t>
                </a:r>
                <a14:m>
                  <m:oMath xmlns:m="http://schemas.openxmlformats.org/officeDocument/2006/math">
                    <m:r>
                      <m:rPr>
                        <m:sty m:val="p"/>
                      </m:rPr>
                      <a:rPr lang="el-GR" sz="1600" i="1" smtClean="0">
                        <a:latin typeface="Cambria Math" panose="02040503050406030204" pitchFamily="18" charset="0"/>
                        <a:ea typeface="Cambria Math" panose="02040503050406030204" pitchFamily="18" charset="0"/>
                      </a:rPr>
                      <m:t>Δ</m:t>
                    </m:r>
                    <m:r>
                      <a:rPr lang="it-IT" sz="1600" b="1" i="1" smtClean="0">
                        <a:latin typeface="Cambria Math" panose="02040503050406030204" pitchFamily="18" charset="0"/>
                        <a:ea typeface="Cambria Math" panose="02040503050406030204" pitchFamily="18" charset="0"/>
                      </a:rPr>
                      <m:t>𝑴</m:t>
                    </m:r>
                  </m:oMath>
                </a14:m>
                <a:r>
                  <a:rPr lang="en-GB" sz="1600" b="1" i="1" dirty="0" err="1">
                    <a:latin typeface="Book Antiqua" panose="02040602050305030304" pitchFamily="18" charset="0"/>
                  </a:rPr>
                  <a:t>ean_age</a:t>
                </a:r>
                <a:r>
                  <a:rPr lang="en-GB" sz="1600" b="1" i="1" dirty="0">
                    <a:latin typeface="Book Antiqua" panose="02040602050305030304" pitchFamily="18" charset="0"/>
                  </a:rPr>
                  <a:t>(in-out)</a:t>
                </a:r>
              </a:p>
              <a:p>
                <a:endParaRPr lang="en-GB" sz="1600" b="1" i="1" dirty="0">
                  <a:latin typeface="Book Antiqua" panose="02040602050305030304" pitchFamily="18" charset="0"/>
                </a:endParaRPr>
              </a:p>
              <a:p>
                <a:r>
                  <a:rPr lang="en-GB" sz="1600" dirty="0">
                    <a:latin typeface="Book Antiqua" panose="02040602050305030304" pitchFamily="18" charset="0"/>
                  </a:rPr>
                  <a:t>A long term strategy </a:t>
                </a:r>
                <a:r>
                  <a:rPr lang="en-GB" sz="1600" i="1" dirty="0">
                    <a:latin typeface="Book Antiqua" panose="02040602050305030304" pitchFamily="18" charset="0"/>
                  </a:rPr>
                  <a:t>minimizes </a:t>
                </a:r>
                <a:r>
                  <a:rPr lang="en-GB" sz="1600" dirty="0">
                    <a:latin typeface="Book Antiqua" panose="02040602050305030304" pitchFamily="18" charset="0"/>
                  </a:rPr>
                  <a:t>the mean age change.</a:t>
                </a:r>
              </a:p>
            </p:txBody>
          </p:sp>
        </mc:Choice>
        <mc:Fallback xmlns="">
          <p:sp>
            <p:nvSpPr>
              <p:cNvPr id="2" name="CasellaDiTesto 1">
                <a:extLst>
                  <a:ext uri="{FF2B5EF4-FFF2-40B4-BE49-F238E27FC236}">
                    <a16:creationId xmlns:a16="http://schemas.microsoft.com/office/drawing/2014/main" id="{252604CE-EC8A-E6D4-5E30-6603163452AF}"/>
                  </a:ext>
                </a:extLst>
              </p:cNvPr>
              <p:cNvSpPr txBox="1">
                <a:spLocks noRot="1" noChangeAspect="1" noMove="1" noResize="1" noEditPoints="1" noAdjustHandles="1" noChangeArrowheads="1" noChangeShapeType="1" noTextEdit="1"/>
              </p:cNvSpPr>
              <p:nvPr/>
            </p:nvSpPr>
            <p:spPr>
              <a:xfrm>
                <a:off x="459625" y="1973765"/>
                <a:ext cx="2827585" cy="3046988"/>
              </a:xfrm>
              <a:prstGeom prst="rect">
                <a:avLst/>
              </a:prstGeom>
              <a:blipFill>
                <a:blip r:embed="rId5"/>
                <a:stretch>
                  <a:fillRect l="-1345" t="-415" b="-1245"/>
                </a:stretch>
              </a:blipFill>
            </p:spPr>
            <p:txBody>
              <a:bodyPr/>
              <a:lstStyle/>
              <a:p>
                <a:r>
                  <a:rPr lang="en-GB">
                    <a:noFill/>
                  </a:rPr>
                  <a:t> </a:t>
                </a:r>
              </a:p>
            </p:txBody>
          </p:sp>
        </mc:Fallback>
      </mc:AlternateContent>
      <p:sp>
        <p:nvSpPr>
          <p:cNvPr id="23" name="CasellaDiTesto 22">
            <a:extLst>
              <a:ext uri="{FF2B5EF4-FFF2-40B4-BE49-F238E27FC236}">
                <a16:creationId xmlns:a16="http://schemas.microsoft.com/office/drawing/2014/main" id="{2C0BCACB-32F8-5CBD-64A4-7FD2247EF290}"/>
              </a:ext>
            </a:extLst>
          </p:cNvPr>
          <p:cNvSpPr txBox="1"/>
          <p:nvPr/>
        </p:nvSpPr>
        <p:spPr>
          <a:xfrm>
            <a:off x="434242" y="5201783"/>
            <a:ext cx="2827585" cy="830997"/>
          </a:xfrm>
          <a:prstGeom prst="rect">
            <a:avLst/>
          </a:prstGeom>
          <a:noFill/>
        </p:spPr>
        <p:txBody>
          <a:bodyPr wrap="square" rtlCol="0">
            <a:spAutoFit/>
          </a:bodyPr>
          <a:lstStyle/>
          <a:p>
            <a:r>
              <a:rPr lang="it-IT" sz="1600" b="1" dirty="0" err="1">
                <a:latin typeface="Book Antiqua" panose="02040602050305030304" pitchFamily="18" charset="0"/>
              </a:rPr>
              <a:t>Weighted</a:t>
            </a:r>
            <a:r>
              <a:rPr lang="it-IT" sz="1600" b="1" dirty="0">
                <a:latin typeface="Book Antiqua" panose="02040602050305030304" pitchFamily="18" charset="0"/>
              </a:rPr>
              <a:t> </a:t>
            </a:r>
            <a:r>
              <a:rPr lang="it-IT" sz="1600" b="1" dirty="0" err="1">
                <a:latin typeface="Book Antiqua" panose="02040602050305030304" pitchFamily="18" charset="0"/>
              </a:rPr>
              <a:t>Average</a:t>
            </a:r>
            <a:r>
              <a:rPr lang="it-IT" sz="1600" b="1" dirty="0">
                <a:latin typeface="Book Antiqua" panose="02040602050305030304" pitchFamily="18" charset="0"/>
              </a:rPr>
              <a:t> </a:t>
            </a:r>
            <a:r>
              <a:rPr lang="it-IT" sz="1600" dirty="0">
                <a:latin typeface="Book Antiqua" panose="02040602050305030304" pitchFamily="18" charset="0"/>
              </a:rPr>
              <a:t>to </a:t>
            </a:r>
            <a:r>
              <a:rPr lang="it-IT" sz="1600" dirty="0" err="1">
                <a:latin typeface="Book Antiqua" panose="02040602050305030304" pitchFamily="18" charset="0"/>
              </a:rPr>
              <a:t>see</a:t>
            </a:r>
            <a:r>
              <a:rPr lang="it-IT" sz="1600" dirty="0">
                <a:latin typeface="Book Antiqua" panose="02040602050305030304" pitchFamily="18" charset="0"/>
              </a:rPr>
              <a:t> the strategy by </a:t>
            </a:r>
            <a:r>
              <a:rPr lang="it-IT" sz="1600" dirty="0" err="1">
                <a:latin typeface="Book Antiqua" panose="02040602050305030304" pitchFamily="18" charset="0"/>
              </a:rPr>
              <a:t>taking</a:t>
            </a:r>
            <a:r>
              <a:rPr lang="it-IT" sz="1600" dirty="0">
                <a:latin typeface="Book Antiqua" panose="02040602050305030304" pitchFamily="18" charset="0"/>
              </a:rPr>
              <a:t> </a:t>
            </a:r>
            <a:r>
              <a:rPr lang="it-IT" sz="1600" dirty="0" err="1">
                <a:latin typeface="Book Antiqua" panose="02040602050305030304" pitchFamily="18" charset="0"/>
              </a:rPr>
              <a:t>into</a:t>
            </a:r>
            <a:r>
              <a:rPr lang="it-IT" sz="1600" dirty="0">
                <a:latin typeface="Book Antiqua" panose="02040602050305030304" pitchFamily="18" charset="0"/>
              </a:rPr>
              <a:t> account players </a:t>
            </a:r>
            <a:r>
              <a:rPr lang="it-IT" sz="1600" dirty="0" err="1">
                <a:latin typeface="Book Antiqua" panose="02040602050305030304" pitchFamily="18" charset="0"/>
              </a:rPr>
              <a:t>value</a:t>
            </a:r>
            <a:endParaRPr lang="en-GB" sz="1600" dirty="0">
              <a:latin typeface="Book Antiqua" panose="02040602050305030304" pitchFamily="18" charset="0"/>
            </a:endParaRPr>
          </a:p>
        </p:txBody>
      </p:sp>
    </p:spTree>
    <p:extLst>
      <p:ext uri="{BB962C8B-B14F-4D97-AF65-F5344CB8AC3E}">
        <p14:creationId xmlns:p14="http://schemas.microsoft.com/office/powerpoint/2010/main" val="2614010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2"/>
                                        </p:tgtEl>
                                      </p:cBhvr>
                                    </p:animEffect>
                                    <p:set>
                                      <p:cBhvr>
                                        <p:cTn id="7" dur="1" fill="hold">
                                          <p:stCondLst>
                                            <p:cond delay="499"/>
                                          </p:stCondLst>
                                        </p:cTn>
                                        <p:tgtEl>
                                          <p:spTgt spid="22"/>
                                        </p:tgtEl>
                                        <p:attrNameLst>
                                          <p:attrName>style.visibility</p:attrName>
                                        </p:attrNameLst>
                                      </p:cBhvr>
                                      <p:to>
                                        <p:strVal val="hidden"/>
                                      </p:to>
                                    </p:se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0" y="629944"/>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The catalyst effect of COVID-19 on the Relational </a:t>
            </a:r>
            <a:r>
              <a:rPr lang="en-GB" sz="1800" dirty="0" err="1">
                <a:latin typeface="Book Antiqua" panose="02040602050305030304" pitchFamily="18" charset="0"/>
                <a:cs typeface="Big Caslon Medium" panose="02000603090000020003" pitchFamily="2" charset="-79"/>
              </a:rPr>
              <a:t>Governace</a:t>
            </a:r>
            <a:r>
              <a:rPr lang="en-GB" sz="1800" dirty="0">
                <a:latin typeface="Book Antiqua" panose="02040602050305030304" pitchFamily="18" charset="0"/>
                <a:cs typeface="Big Caslon Medium" panose="02000603090000020003" pitchFamily="2" charset="-79"/>
              </a:rPr>
              <a:t> </a:t>
            </a:r>
            <a:endParaRPr lang="it-IT" sz="105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pic>
        <p:nvPicPr>
          <p:cNvPr id="7" name="Immagine 6" descr="Immagine che contiene linea, Diagramma, diagramma, pendio&#10;&#10;Descrizione generata automaticamente">
            <a:extLst>
              <a:ext uri="{FF2B5EF4-FFF2-40B4-BE49-F238E27FC236}">
                <a16:creationId xmlns:a16="http://schemas.microsoft.com/office/drawing/2014/main" id="{E6B35C74-0DC9-4F8E-A7C6-9B0A6AF27FE5}"/>
              </a:ext>
            </a:extLst>
          </p:cNvPr>
          <p:cNvPicPr>
            <a:picLocks noChangeAspect="1"/>
          </p:cNvPicPr>
          <p:nvPr/>
        </p:nvPicPr>
        <p:blipFill>
          <a:blip r:embed="rId3"/>
          <a:stretch>
            <a:fillRect/>
          </a:stretch>
        </p:blipFill>
        <p:spPr>
          <a:xfrm>
            <a:off x="495484" y="1634193"/>
            <a:ext cx="4975200" cy="2487600"/>
          </a:xfrm>
          <a:prstGeom prst="rect">
            <a:avLst/>
          </a:prstGeom>
        </p:spPr>
      </p:pic>
      <p:pic>
        <p:nvPicPr>
          <p:cNvPr id="8" name="Immagine 7" descr="Immagine che contiene linea, Diagramma, diagramma, pendio&#10;&#10;Descrizione generata automaticamente">
            <a:extLst>
              <a:ext uri="{FF2B5EF4-FFF2-40B4-BE49-F238E27FC236}">
                <a16:creationId xmlns:a16="http://schemas.microsoft.com/office/drawing/2014/main" id="{880B3976-ABA1-F679-65DB-26CFA559DC95}"/>
              </a:ext>
            </a:extLst>
          </p:cNvPr>
          <p:cNvPicPr>
            <a:picLocks noChangeAspect="1"/>
          </p:cNvPicPr>
          <p:nvPr/>
        </p:nvPicPr>
        <p:blipFill>
          <a:blip r:embed="rId4"/>
          <a:stretch>
            <a:fillRect/>
          </a:stretch>
        </p:blipFill>
        <p:spPr>
          <a:xfrm>
            <a:off x="6687864" y="1675504"/>
            <a:ext cx="4975199" cy="2487600"/>
          </a:xfrm>
          <a:prstGeom prst="rect">
            <a:avLst/>
          </a:prstGeom>
        </p:spPr>
      </p:pic>
      <p:pic>
        <p:nvPicPr>
          <p:cNvPr id="11" name="Immagine 10" descr="Immagine che contiene Diagramma, linea, diagramma, schermata&#10;&#10;Descrizione generata automaticamente">
            <a:extLst>
              <a:ext uri="{FF2B5EF4-FFF2-40B4-BE49-F238E27FC236}">
                <a16:creationId xmlns:a16="http://schemas.microsoft.com/office/drawing/2014/main" id="{8D3F0E48-A358-39EB-BB94-C5CEB0D0E091}"/>
              </a:ext>
            </a:extLst>
          </p:cNvPr>
          <p:cNvPicPr>
            <a:picLocks noChangeAspect="1"/>
          </p:cNvPicPr>
          <p:nvPr/>
        </p:nvPicPr>
        <p:blipFill>
          <a:blip r:embed="rId5"/>
          <a:stretch>
            <a:fillRect/>
          </a:stretch>
        </p:blipFill>
        <p:spPr>
          <a:xfrm>
            <a:off x="478172" y="4121794"/>
            <a:ext cx="4975199" cy="2487600"/>
          </a:xfrm>
          <a:prstGeom prst="rect">
            <a:avLst/>
          </a:prstGeom>
        </p:spPr>
      </p:pic>
      <p:pic>
        <p:nvPicPr>
          <p:cNvPr id="12" name="Immagine 11" descr="Immagine che contiene linea, diagramma, Diagramma, pendio&#10;&#10;Descrizione generata automaticamente">
            <a:extLst>
              <a:ext uri="{FF2B5EF4-FFF2-40B4-BE49-F238E27FC236}">
                <a16:creationId xmlns:a16="http://schemas.microsoft.com/office/drawing/2014/main" id="{82101976-F954-9A91-9DCD-6EAB4A015D16}"/>
              </a:ext>
            </a:extLst>
          </p:cNvPr>
          <p:cNvPicPr>
            <a:picLocks noChangeAspect="1"/>
          </p:cNvPicPr>
          <p:nvPr/>
        </p:nvPicPr>
        <p:blipFill>
          <a:blip r:embed="rId6"/>
          <a:stretch>
            <a:fillRect/>
          </a:stretch>
        </p:blipFill>
        <p:spPr>
          <a:xfrm>
            <a:off x="6711158" y="4093834"/>
            <a:ext cx="4975200" cy="2487600"/>
          </a:xfrm>
          <a:prstGeom prst="rect">
            <a:avLst/>
          </a:prstGeom>
        </p:spPr>
      </p:pic>
      <p:cxnSp>
        <p:nvCxnSpPr>
          <p:cNvPr id="16" name="Connettore 1 15">
            <a:extLst>
              <a:ext uri="{FF2B5EF4-FFF2-40B4-BE49-F238E27FC236}">
                <a16:creationId xmlns:a16="http://schemas.microsoft.com/office/drawing/2014/main" id="{A1963D91-6166-3158-7473-D975657EB6F3}"/>
              </a:ext>
            </a:extLst>
          </p:cNvPr>
          <p:cNvCxnSpPr/>
          <p:nvPr/>
        </p:nvCxnSpPr>
        <p:spPr>
          <a:xfrm>
            <a:off x="4495800" y="1761067"/>
            <a:ext cx="0" cy="4820367"/>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cxnSp>
        <p:nvCxnSpPr>
          <p:cNvPr id="17" name="Connettore 1 16">
            <a:extLst>
              <a:ext uri="{FF2B5EF4-FFF2-40B4-BE49-F238E27FC236}">
                <a16:creationId xmlns:a16="http://schemas.microsoft.com/office/drawing/2014/main" id="{814DC6A1-9CF0-11DA-273C-01BD3A87ADF9}"/>
              </a:ext>
            </a:extLst>
          </p:cNvPr>
          <p:cNvCxnSpPr/>
          <p:nvPr/>
        </p:nvCxnSpPr>
        <p:spPr>
          <a:xfrm>
            <a:off x="10701866" y="1789027"/>
            <a:ext cx="0" cy="4820367"/>
          </a:xfrm>
          <a:prstGeom prst="line">
            <a:avLst/>
          </a:prstGeom>
          <a:ln w="38100">
            <a:solidFill>
              <a:srgbClr val="C0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4265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0" y="629944"/>
            <a:ext cx="11413475"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The catalyst effect of COVID-19 on the Relational </a:t>
            </a:r>
            <a:r>
              <a:rPr lang="en-GB" sz="1800" dirty="0" err="1">
                <a:latin typeface="Book Antiqua" panose="02040602050305030304" pitchFamily="18" charset="0"/>
                <a:cs typeface="Big Caslon Medium" panose="02000603090000020003" pitchFamily="2" charset="-79"/>
              </a:rPr>
              <a:t>Governace</a:t>
            </a:r>
            <a:endParaRPr lang="it-IT" sz="105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pic>
        <p:nvPicPr>
          <p:cNvPr id="10" name="Immagine 9" descr="Immagine che contiene linea, diagramma, Diagramma, numero&#10;&#10;Descrizione generata automaticamente">
            <a:extLst>
              <a:ext uri="{FF2B5EF4-FFF2-40B4-BE49-F238E27FC236}">
                <a16:creationId xmlns:a16="http://schemas.microsoft.com/office/drawing/2014/main" id="{30F64F45-F147-07AE-0293-FD4D9BD5E8CB}"/>
              </a:ext>
            </a:extLst>
          </p:cNvPr>
          <p:cNvPicPr>
            <a:picLocks noChangeAspect="1"/>
          </p:cNvPicPr>
          <p:nvPr/>
        </p:nvPicPr>
        <p:blipFill>
          <a:blip r:embed="rId3"/>
          <a:stretch>
            <a:fillRect/>
          </a:stretch>
        </p:blipFill>
        <p:spPr>
          <a:xfrm>
            <a:off x="3299775" y="1913346"/>
            <a:ext cx="8420035" cy="4210018"/>
          </a:xfrm>
          <a:prstGeom prst="rect">
            <a:avLst/>
          </a:prstGeom>
        </p:spPr>
      </p:pic>
      <p:sp>
        <p:nvSpPr>
          <p:cNvPr id="2" name="CasellaDiTesto 1">
            <a:extLst>
              <a:ext uri="{FF2B5EF4-FFF2-40B4-BE49-F238E27FC236}">
                <a16:creationId xmlns:a16="http://schemas.microsoft.com/office/drawing/2014/main" id="{252604CE-EC8A-E6D4-5E30-6603163452AF}"/>
              </a:ext>
            </a:extLst>
          </p:cNvPr>
          <p:cNvSpPr txBox="1"/>
          <p:nvPr/>
        </p:nvSpPr>
        <p:spPr>
          <a:xfrm>
            <a:off x="390175" y="1881165"/>
            <a:ext cx="2827585" cy="4524315"/>
          </a:xfrm>
          <a:prstGeom prst="rect">
            <a:avLst/>
          </a:prstGeom>
          <a:noFill/>
        </p:spPr>
        <p:txBody>
          <a:bodyPr wrap="square" rtlCol="0">
            <a:spAutoFit/>
          </a:bodyPr>
          <a:lstStyle/>
          <a:p>
            <a:r>
              <a:rPr lang="en-GB" b="1" dirty="0">
                <a:latin typeface="Book Antiqua" panose="02040602050305030304" pitchFamily="18" charset="0"/>
              </a:rPr>
              <a:t>Trade Shock :</a:t>
            </a:r>
          </a:p>
          <a:p>
            <a:r>
              <a:rPr lang="en-GB" i="1" dirty="0">
                <a:latin typeface="Book Antiqua" panose="02040602050305030304" pitchFamily="18" charset="0"/>
              </a:rPr>
              <a:t>Scarcity of Liquidity</a:t>
            </a:r>
          </a:p>
          <a:p>
            <a:r>
              <a:rPr lang="en-GB" i="1" dirty="0">
                <a:latin typeface="Book Antiqua" panose="02040602050305030304" pitchFamily="18" charset="0"/>
              </a:rPr>
              <a:t>Hyper-inflated prices</a:t>
            </a:r>
          </a:p>
          <a:p>
            <a:endParaRPr lang="en-GB" i="1" dirty="0">
              <a:latin typeface="Book Antiqua" panose="02040602050305030304" pitchFamily="18" charset="0"/>
            </a:endParaRPr>
          </a:p>
          <a:p>
            <a:r>
              <a:rPr lang="en-GB" b="1" i="1" dirty="0">
                <a:latin typeface="Book Antiqua" panose="02040602050305030304" pitchFamily="18" charset="0"/>
              </a:rPr>
              <a:t>Opportunity:</a:t>
            </a:r>
          </a:p>
          <a:p>
            <a:r>
              <a:rPr lang="en-GB" dirty="0">
                <a:latin typeface="Book Antiqua" panose="02040602050305030304" pitchFamily="18" charset="0"/>
              </a:rPr>
              <a:t>Both Clubs and Agents are better off waiting for the expiration of the target player’s contract.</a:t>
            </a:r>
          </a:p>
          <a:p>
            <a:endParaRPr lang="en-GB" i="1" dirty="0">
              <a:latin typeface="Book Antiqua" panose="02040602050305030304" pitchFamily="18" charset="0"/>
            </a:endParaRPr>
          </a:p>
          <a:p>
            <a:r>
              <a:rPr lang="en-GB" b="1" i="1" dirty="0">
                <a:latin typeface="Book Antiqua" panose="02040602050305030304" pitchFamily="18" charset="0"/>
              </a:rPr>
              <a:t>Exit Barrier:</a:t>
            </a:r>
          </a:p>
          <a:p>
            <a:r>
              <a:rPr lang="en-GB" i="1" dirty="0">
                <a:latin typeface="Book Antiqua" panose="02040602050305030304" pitchFamily="18" charset="0"/>
              </a:rPr>
              <a:t>External Supporters Pressure and Reputation</a:t>
            </a:r>
          </a:p>
          <a:p>
            <a:endParaRPr lang="en-GB" b="1" dirty="0"/>
          </a:p>
          <a:p>
            <a:endParaRPr lang="en-GB" b="1" dirty="0"/>
          </a:p>
          <a:p>
            <a:endParaRPr lang="en-GB" b="1" dirty="0"/>
          </a:p>
        </p:txBody>
      </p:sp>
    </p:spTree>
    <p:extLst>
      <p:ext uri="{BB962C8B-B14F-4D97-AF65-F5344CB8AC3E}">
        <p14:creationId xmlns:p14="http://schemas.microsoft.com/office/powerpoint/2010/main" val="39463047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1" y="629944"/>
            <a:ext cx="1376418"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Conclusion</a:t>
            </a:r>
            <a:endParaRPr lang="it-IT" sz="105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3" name="CasellaDiTesto 2">
            <a:extLst>
              <a:ext uri="{FF2B5EF4-FFF2-40B4-BE49-F238E27FC236}">
                <a16:creationId xmlns:a16="http://schemas.microsoft.com/office/drawing/2014/main" id="{ACA72191-F2B6-BBB8-93AF-09B3B17FBF0B}"/>
              </a:ext>
            </a:extLst>
          </p:cNvPr>
          <p:cNvSpPr txBox="1"/>
          <p:nvPr/>
        </p:nvSpPr>
        <p:spPr>
          <a:xfrm>
            <a:off x="390175" y="1881165"/>
            <a:ext cx="11248222" cy="6047809"/>
          </a:xfrm>
          <a:prstGeom prst="rect">
            <a:avLst/>
          </a:prstGeom>
          <a:noFill/>
        </p:spPr>
        <p:txBody>
          <a:bodyPr wrap="square" rtlCol="0">
            <a:spAutoFit/>
          </a:bodyPr>
          <a:lstStyle/>
          <a:p>
            <a:pPr marL="342900" indent="-342900">
              <a:buAutoNum type="arabicParenR"/>
            </a:pPr>
            <a:r>
              <a:rPr lang="en-GB" b="1" dirty="0">
                <a:latin typeface="Book Antiqua" panose="02040602050305030304" pitchFamily="18" charset="0"/>
                <a:cs typeface="Big Caslon Medium" panose="02000603090000020003" pitchFamily="2" charset="-79"/>
              </a:rPr>
              <a:t>Is the “natural nearshoring” increasing or decreasing over-time?</a:t>
            </a:r>
          </a:p>
          <a:p>
            <a:r>
              <a:rPr lang="en-GB" dirty="0">
                <a:latin typeface="Book Antiqua" panose="02040602050305030304" pitchFamily="18" charset="0"/>
                <a:cs typeface="Big Caslon Medium" panose="02000603090000020003" pitchFamily="2" charset="-79"/>
              </a:rPr>
              <a:t>Evidence suggests that nearshoring is increasing for Nationality, but after COVID-19 the trend inverted, hence Clubs are investing more on Local Players and their Academy</a:t>
            </a:r>
          </a:p>
          <a:p>
            <a:r>
              <a:rPr lang="en-GB" dirty="0">
                <a:latin typeface="Book Antiqua" panose="02040602050305030304" pitchFamily="18" charset="0"/>
                <a:cs typeface="Big Caslon Medium" panose="02000603090000020003" pitchFamily="2" charset="-79"/>
              </a:rPr>
              <a:t>different countries?</a:t>
            </a:r>
          </a:p>
          <a:p>
            <a:endParaRPr lang="en-GB" dirty="0">
              <a:latin typeface="Book Antiqua" panose="02040602050305030304" pitchFamily="18" charset="0"/>
              <a:cs typeface="Big Caslon Medium" panose="02000603090000020003" pitchFamily="2" charset="-79"/>
            </a:endParaRPr>
          </a:p>
          <a:p>
            <a:pPr>
              <a:lnSpc>
                <a:spcPct val="150000"/>
              </a:lnSpc>
            </a:pPr>
            <a:r>
              <a:rPr lang="en-GB" b="1" dirty="0">
                <a:latin typeface="Book Antiqua" panose="02040602050305030304" pitchFamily="18" charset="0"/>
                <a:cs typeface="Big Caslon Medium" panose="02000603090000020003" pitchFamily="2" charset="-79"/>
              </a:rPr>
              <a:t>2)   What is the relationship between the leagues of different countries?</a:t>
            </a:r>
          </a:p>
          <a:p>
            <a:r>
              <a:rPr lang="en-GB" dirty="0">
                <a:latin typeface="Book Antiqua" panose="02040602050305030304" pitchFamily="18" charset="0"/>
                <a:cs typeface="Big Caslon Medium" panose="02000603090000020003" pitchFamily="2" charset="-79"/>
              </a:rPr>
              <a:t>Clubs interact with Players through their Agents and, if present, their current Club. By </a:t>
            </a:r>
            <a:r>
              <a:rPr lang="en-GB" dirty="0" err="1">
                <a:latin typeface="Book Antiqua" panose="02040602050305030304" pitchFamily="18" charset="0"/>
                <a:cs typeface="Big Caslon Medium" panose="02000603090000020003" pitchFamily="2" charset="-79"/>
              </a:rPr>
              <a:t>analyzing</a:t>
            </a:r>
            <a:r>
              <a:rPr lang="en-GB" dirty="0">
                <a:latin typeface="Book Antiqua" panose="02040602050305030304" pitchFamily="18" charset="0"/>
                <a:cs typeface="Big Caslon Medium" panose="02000603090000020003" pitchFamily="2" charset="-79"/>
              </a:rPr>
              <a:t> several metrics, we could understand how much Leagues rely on foreign transactions, which are their main partners, the growth of the Fees, and their relative League premium.</a:t>
            </a:r>
          </a:p>
          <a:p>
            <a:pPr>
              <a:lnSpc>
                <a:spcPct val="150000"/>
              </a:lnSpc>
            </a:pPr>
            <a:endParaRPr lang="en-GB" b="1" dirty="0">
              <a:latin typeface="Book Antiqua" panose="02040602050305030304" pitchFamily="18" charset="0"/>
              <a:cs typeface="Big Caslon Medium" panose="02000603090000020003" pitchFamily="2" charset="-79"/>
            </a:endParaRPr>
          </a:p>
          <a:p>
            <a:pPr marL="342900" indent="-342900">
              <a:lnSpc>
                <a:spcPct val="150000"/>
              </a:lnSpc>
              <a:buAutoNum type="arabicParenR" startAt="3"/>
            </a:pPr>
            <a:r>
              <a:rPr lang="en-GB" b="1" dirty="0">
                <a:latin typeface="Book Antiqua" panose="02040602050305030304" pitchFamily="18" charset="0"/>
                <a:cs typeface="Big Caslon Medium" panose="02000603090000020003" pitchFamily="2" charset="-79"/>
              </a:rPr>
              <a:t>What were the effects of COVID–19?</a:t>
            </a:r>
          </a:p>
          <a:p>
            <a:r>
              <a:rPr lang="en-GB" dirty="0">
                <a:latin typeface="Book Antiqua" panose="02040602050305030304" pitchFamily="18" charset="0"/>
                <a:cs typeface="Big Caslon Medium" panose="02000603090000020003" pitchFamily="2" charset="-79"/>
              </a:rPr>
              <a:t>The Player’s market suffered a general decline, fees and transfer premiums plunged after the soaring increases of the 2010s. We have also analysed the change GVC governance, as more Clubs are adopting more sustainable strategies, visible in the growth of Free Agents transactions.</a:t>
            </a:r>
          </a:p>
          <a:p>
            <a:endParaRPr lang="en-GB" dirty="0">
              <a:latin typeface="Book Antiqua" panose="02040602050305030304" pitchFamily="18" charset="0"/>
              <a:cs typeface="Big Caslon Medium" panose="02000603090000020003" pitchFamily="2" charset="-79"/>
            </a:endParaRPr>
          </a:p>
          <a:p>
            <a:endParaRPr lang="en-GB" i="1" dirty="0"/>
          </a:p>
          <a:p>
            <a:endParaRPr lang="en-GB" i="1" dirty="0"/>
          </a:p>
          <a:p>
            <a:endParaRPr lang="en-GB" b="1" dirty="0"/>
          </a:p>
          <a:p>
            <a:endParaRPr lang="en-GB" b="1" dirty="0"/>
          </a:p>
          <a:p>
            <a:endParaRPr lang="en-GB" b="1" dirty="0"/>
          </a:p>
        </p:txBody>
      </p:sp>
    </p:spTree>
    <p:extLst>
      <p:ext uri="{BB962C8B-B14F-4D97-AF65-F5344CB8AC3E}">
        <p14:creationId xmlns:p14="http://schemas.microsoft.com/office/powerpoint/2010/main" val="41091647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chemeClr val="accent1">
                  <a:lumMod val="60000"/>
                  <a:lumOff val="40000"/>
                </a:scheme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75381" y="629944"/>
            <a:ext cx="1376418"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GB" sz="1800" dirty="0">
                <a:latin typeface="Book Antiqua" panose="02040602050305030304" pitchFamily="18" charset="0"/>
                <a:cs typeface="Big Caslon Medium" panose="02000603090000020003" pitchFamily="2" charset="-79"/>
              </a:rPr>
              <a:t>Thank You!</a:t>
            </a:r>
            <a:endParaRPr lang="it-IT" sz="105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3" name="CasellaDiTesto 2">
            <a:extLst>
              <a:ext uri="{FF2B5EF4-FFF2-40B4-BE49-F238E27FC236}">
                <a16:creationId xmlns:a16="http://schemas.microsoft.com/office/drawing/2014/main" id="{ACA72191-F2B6-BBB8-93AF-09B3B17FBF0B}"/>
              </a:ext>
            </a:extLst>
          </p:cNvPr>
          <p:cNvSpPr txBox="1"/>
          <p:nvPr/>
        </p:nvSpPr>
        <p:spPr>
          <a:xfrm>
            <a:off x="390175" y="1881165"/>
            <a:ext cx="11248222" cy="3970318"/>
          </a:xfrm>
          <a:prstGeom prst="rect">
            <a:avLst/>
          </a:prstGeom>
          <a:noFill/>
        </p:spPr>
        <p:txBody>
          <a:bodyPr wrap="square" rtlCol="0">
            <a:spAutoFit/>
          </a:bodyPr>
          <a:lstStyle/>
          <a:p>
            <a:r>
              <a:rPr lang="en-GB" b="1" dirty="0">
                <a:latin typeface="Book Antiqua" panose="02040602050305030304" pitchFamily="18" charset="0"/>
                <a:cs typeface="Big Caslon Medium" panose="02000603090000020003" pitchFamily="2" charset="-79"/>
              </a:rPr>
              <a:t>Group A</a:t>
            </a:r>
          </a:p>
          <a:p>
            <a:endParaRPr lang="en-GB" b="1" dirty="0">
              <a:latin typeface="Book Antiqua" panose="02040602050305030304" pitchFamily="18" charset="0"/>
              <a:cs typeface="Big Caslon Medium" panose="02000603090000020003" pitchFamily="2" charset="-79"/>
            </a:endParaRPr>
          </a:p>
          <a:p>
            <a:r>
              <a:rPr lang="en-GB" dirty="0">
                <a:latin typeface="Book Antiqua" panose="02040602050305030304" pitchFamily="18" charset="0"/>
              </a:rPr>
              <a:t>Emanuele </a:t>
            </a:r>
            <a:r>
              <a:rPr lang="en-GB" dirty="0" err="1">
                <a:latin typeface="Book Antiqua" panose="02040602050305030304" pitchFamily="18" charset="0"/>
              </a:rPr>
              <a:t>Sebastianelli</a:t>
            </a:r>
            <a:r>
              <a:rPr lang="en-GB" i="1" dirty="0">
                <a:latin typeface="Book Antiqua" panose="02040602050305030304" pitchFamily="18" charset="0"/>
              </a:rPr>
              <a:t> – 279711 – </a:t>
            </a:r>
            <a:r>
              <a:rPr lang="en-GB" dirty="0">
                <a:latin typeface="Book Antiqua" panose="02040602050305030304" pitchFamily="18" charset="0"/>
                <a:hlinkClick r:id="rId3"/>
              </a:rPr>
              <a:t>e.sebastianelli@student.luiss.it</a:t>
            </a:r>
            <a:endParaRPr lang="en-GB" dirty="0">
              <a:latin typeface="Book Antiqua" panose="02040602050305030304" pitchFamily="18" charset="0"/>
            </a:endParaRPr>
          </a:p>
          <a:p>
            <a:r>
              <a:rPr lang="en-GB" dirty="0">
                <a:latin typeface="Book Antiqua" panose="02040602050305030304" pitchFamily="18" charset="0"/>
              </a:rPr>
              <a:t>Firas </a:t>
            </a:r>
            <a:r>
              <a:rPr lang="en-GB" dirty="0" err="1">
                <a:latin typeface="Book Antiqua" panose="02040602050305030304" pitchFamily="18" charset="0"/>
              </a:rPr>
              <a:t>Tareg</a:t>
            </a:r>
            <a:r>
              <a:rPr lang="en-GB" dirty="0">
                <a:latin typeface="Book Antiqua" panose="02040602050305030304" pitchFamily="18" charset="0"/>
              </a:rPr>
              <a:t> E </a:t>
            </a:r>
            <a:r>
              <a:rPr lang="en-GB" dirty="0" err="1">
                <a:latin typeface="Book Antiqua" panose="02040602050305030304" pitchFamily="18" charset="0"/>
              </a:rPr>
              <a:t>Abuzakhar</a:t>
            </a:r>
            <a:r>
              <a:rPr lang="en-GB" dirty="0">
                <a:latin typeface="Book Antiqua" panose="02040602050305030304" pitchFamily="18" charset="0"/>
              </a:rPr>
              <a:t> – </a:t>
            </a:r>
            <a:r>
              <a:rPr lang="en-GB" i="1" dirty="0">
                <a:latin typeface="Book Antiqua" panose="02040602050305030304" pitchFamily="18" charset="0"/>
              </a:rPr>
              <a:t>281711</a:t>
            </a:r>
            <a:r>
              <a:rPr lang="en-GB" dirty="0">
                <a:latin typeface="Book Antiqua" panose="02040602050305030304" pitchFamily="18" charset="0"/>
              </a:rPr>
              <a:t> – </a:t>
            </a:r>
            <a:r>
              <a:rPr lang="en-GB" dirty="0" err="1">
                <a:latin typeface="Book Antiqua" panose="02040602050305030304" pitchFamily="18" charset="0"/>
              </a:rPr>
              <a:t>firas.abuzakhar@studenti.luiss.it</a:t>
            </a:r>
            <a:r>
              <a:rPr lang="en-GB" dirty="0">
                <a:latin typeface="Book Antiqua" panose="02040602050305030304" pitchFamily="18" charset="0"/>
              </a:rPr>
              <a:t> </a:t>
            </a:r>
          </a:p>
          <a:p>
            <a:r>
              <a:rPr lang="en-GB" dirty="0">
                <a:latin typeface="Book Antiqua" panose="02040602050305030304" pitchFamily="18" charset="0"/>
              </a:rPr>
              <a:t>Giada </a:t>
            </a:r>
            <a:r>
              <a:rPr lang="en-GB" dirty="0" err="1">
                <a:latin typeface="Book Antiqua" panose="02040602050305030304" pitchFamily="18" charset="0"/>
              </a:rPr>
              <a:t>Meucci</a:t>
            </a:r>
            <a:r>
              <a:rPr lang="en-GB" i="1" dirty="0">
                <a:latin typeface="Book Antiqua" panose="02040602050305030304" pitchFamily="18" charset="0"/>
              </a:rPr>
              <a:t> - 284791</a:t>
            </a:r>
            <a:r>
              <a:rPr lang="en-GB" dirty="0">
                <a:latin typeface="Book Antiqua" panose="02040602050305030304" pitchFamily="18" charset="0"/>
              </a:rPr>
              <a:t> </a:t>
            </a:r>
            <a:r>
              <a:rPr lang="en-GB" i="1" dirty="0">
                <a:latin typeface="Book Antiqua" panose="02040602050305030304" pitchFamily="18" charset="0"/>
              </a:rPr>
              <a:t>– </a:t>
            </a:r>
            <a:r>
              <a:rPr lang="en-GB" dirty="0">
                <a:latin typeface="Book Antiqua" panose="02040602050305030304" pitchFamily="18" charset="0"/>
                <a:hlinkClick r:id="rId4"/>
              </a:rPr>
              <a:t>giada.meucci@student.luiss.it</a:t>
            </a:r>
            <a:endParaRPr lang="en-GB" dirty="0">
              <a:latin typeface="Book Antiqua" panose="02040602050305030304" pitchFamily="18" charset="0"/>
            </a:endParaRPr>
          </a:p>
          <a:p>
            <a:r>
              <a:rPr lang="en-GB" dirty="0">
                <a:latin typeface="Book Antiqua" panose="02040602050305030304" pitchFamily="18" charset="0"/>
              </a:rPr>
              <a:t>Ugo </a:t>
            </a:r>
            <a:r>
              <a:rPr lang="en-GB" dirty="0" err="1">
                <a:latin typeface="Book Antiqua" panose="02040602050305030304" pitchFamily="18" charset="0"/>
              </a:rPr>
              <a:t>Barbato</a:t>
            </a:r>
            <a:r>
              <a:rPr lang="en-GB" dirty="0">
                <a:latin typeface="Book Antiqua" panose="02040602050305030304" pitchFamily="18" charset="0"/>
              </a:rPr>
              <a:t> - 285531 –</a:t>
            </a:r>
            <a:r>
              <a:rPr lang="en-GB" i="1" dirty="0">
                <a:latin typeface="Book Antiqua" panose="02040602050305030304" pitchFamily="18" charset="0"/>
              </a:rPr>
              <a:t> </a:t>
            </a:r>
            <a:r>
              <a:rPr lang="en-GB" dirty="0" err="1">
                <a:latin typeface="Book Antiqua" panose="02040602050305030304" pitchFamily="18" charset="0"/>
              </a:rPr>
              <a:t>ugo.barbato@student.luiss.it</a:t>
            </a:r>
            <a:r>
              <a:rPr lang="en-GB" i="1" dirty="0">
                <a:latin typeface="Book Antiqua" panose="02040602050305030304" pitchFamily="18" charset="0"/>
              </a:rPr>
              <a:t> </a:t>
            </a:r>
          </a:p>
          <a:p>
            <a:endParaRPr lang="en-GB" b="1" dirty="0">
              <a:latin typeface="Book Antiqua" panose="02040602050305030304" pitchFamily="18" charset="0"/>
            </a:endParaRPr>
          </a:p>
          <a:p>
            <a:endParaRPr lang="en-GB" b="1" dirty="0">
              <a:latin typeface="Book Antiqua" panose="02040602050305030304" pitchFamily="18" charset="0"/>
            </a:endParaRPr>
          </a:p>
          <a:p>
            <a:r>
              <a:rPr lang="en-GB" b="1" dirty="0">
                <a:latin typeface="Book Antiqua" panose="02040602050305030304" pitchFamily="18" charset="0"/>
              </a:rPr>
              <a:t>Bibliography</a:t>
            </a:r>
          </a:p>
          <a:p>
            <a:r>
              <a:rPr lang="it-IT" b="0" u="none" strike="noStrike" dirty="0">
                <a:solidFill>
                  <a:srgbClr val="111111"/>
                </a:solidFill>
                <a:effectLst/>
                <a:highlight>
                  <a:srgbClr val="FFFFFF"/>
                </a:highlight>
                <a:latin typeface="Book Antiqua" panose="02040602050305030304" pitchFamily="18" charset="0"/>
              </a:rPr>
              <a:t>UEFA and Football Governance - A new model, </a:t>
            </a:r>
            <a:r>
              <a:rPr lang="it-IT" b="0" i="1" u="none" strike="noStrike" dirty="0">
                <a:solidFill>
                  <a:srgbClr val="111111"/>
                </a:solidFill>
                <a:effectLst/>
                <a:highlight>
                  <a:srgbClr val="FFFFFF"/>
                </a:highlight>
                <a:latin typeface="Book Antiqua" panose="02040602050305030304" pitchFamily="18" charset="0"/>
              </a:rPr>
              <a:t>Kevin </a:t>
            </a:r>
            <a:r>
              <a:rPr lang="it-IT" b="0" i="1" u="none" strike="noStrike" dirty="0" err="1">
                <a:solidFill>
                  <a:srgbClr val="111111"/>
                </a:solidFill>
                <a:effectLst/>
                <a:highlight>
                  <a:srgbClr val="FFFFFF"/>
                </a:highlight>
                <a:latin typeface="Book Antiqua" panose="02040602050305030304" pitchFamily="18" charset="0"/>
              </a:rPr>
              <a:t>Tallec</a:t>
            </a:r>
            <a:r>
              <a:rPr lang="it-IT" b="0" i="1" u="none" strike="noStrike" dirty="0">
                <a:solidFill>
                  <a:srgbClr val="111111"/>
                </a:solidFill>
                <a:effectLst/>
                <a:highlight>
                  <a:srgbClr val="FFFFFF"/>
                </a:highlight>
                <a:latin typeface="Book Antiqua" panose="02040602050305030304" pitchFamily="18" charset="0"/>
              </a:rPr>
              <a:t> </a:t>
            </a:r>
            <a:r>
              <a:rPr lang="it-IT" b="0" i="1" u="none" strike="noStrike" dirty="0" err="1">
                <a:solidFill>
                  <a:srgbClr val="111111"/>
                </a:solidFill>
                <a:effectLst/>
                <a:highlight>
                  <a:srgbClr val="FFFFFF"/>
                </a:highlight>
                <a:latin typeface="Book Antiqua" panose="02040602050305030304" pitchFamily="18" charset="0"/>
              </a:rPr>
              <a:t>Marston</a:t>
            </a:r>
            <a:endParaRPr lang="it-IT" b="1" dirty="0">
              <a:effectLst/>
              <a:latin typeface="Book Antiqua" panose="02040602050305030304" pitchFamily="18" charset="0"/>
            </a:endParaRPr>
          </a:p>
          <a:p>
            <a:br>
              <a:rPr lang="it-IT" dirty="0"/>
            </a:br>
            <a:endParaRPr lang="it-IT" b="0" u="none" strike="noStrike" dirty="0">
              <a:solidFill>
                <a:srgbClr val="111111"/>
              </a:solidFill>
              <a:effectLst/>
              <a:highlight>
                <a:srgbClr val="FFFFFF"/>
              </a:highlight>
              <a:latin typeface="Book Antiqua" panose="02040602050305030304" pitchFamily="18" charset="0"/>
            </a:endParaRPr>
          </a:p>
          <a:p>
            <a:endParaRPr lang="en-GB" b="1" dirty="0">
              <a:latin typeface="Book Antiqua" panose="02040602050305030304" pitchFamily="18" charset="0"/>
            </a:endParaRPr>
          </a:p>
          <a:p>
            <a:endParaRPr lang="en-GB" b="1" dirty="0">
              <a:latin typeface="Book Antiqua" panose="02040602050305030304" pitchFamily="18" charset="0"/>
            </a:endParaRPr>
          </a:p>
        </p:txBody>
      </p:sp>
    </p:spTree>
    <p:extLst>
      <p:ext uri="{BB962C8B-B14F-4D97-AF65-F5344CB8AC3E}">
        <p14:creationId xmlns:p14="http://schemas.microsoft.com/office/powerpoint/2010/main" val="4266124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Immagine 7" descr="Immagine che contiene schermata, testo&#10;&#10;Descrizione generata automaticamente">
            <a:extLst>
              <a:ext uri="{FF2B5EF4-FFF2-40B4-BE49-F238E27FC236}">
                <a16:creationId xmlns:a16="http://schemas.microsoft.com/office/drawing/2014/main" id="{DBDCE2C3-8572-5824-688E-2BD626E95BB0}"/>
              </a:ext>
            </a:extLst>
          </p:cNvPr>
          <p:cNvPicPr>
            <a:picLocks noChangeAspect="1"/>
          </p:cNvPicPr>
          <p:nvPr/>
        </p:nvPicPr>
        <p:blipFill rotWithShape="1">
          <a:blip r:embed="rId2"/>
          <a:srcRect l="6882" t="6904" r="8637" b="3444"/>
          <a:stretch/>
        </p:blipFill>
        <p:spPr>
          <a:xfrm>
            <a:off x="435471" y="2114551"/>
            <a:ext cx="5940974" cy="3168113"/>
          </a:xfrm>
          <a:prstGeom prst="rect">
            <a:avLst/>
          </a:prstGeom>
        </p:spPr>
      </p:pic>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2" y="641114"/>
            <a:ext cx="4045502"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Sources of Revenue</a:t>
            </a: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14" name="CasellaDiTesto 13">
            <a:extLst>
              <a:ext uri="{FF2B5EF4-FFF2-40B4-BE49-F238E27FC236}">
                <a16:creationId xmlns:a16="http://schemas.microsoft.com/office/drawing/2014/main" id="{871B5C37-C9CA-6088-4A7D-0E095F0C86D0}"/>
              </a:ext>
            </a:extLst>
          </p:cNvPr>
          <p:cNvSpPr txBox="1"/>
          <p:nvPr/>
        </p:nvSpPr>
        <p:spPr>
          <a:xfrm>
            <a:off x="6661146" y="2300393"/>
            <a:ext cx="3967944" cy="3693319"/>
          </a:xfrm>
          <a:prstGeom prst="rect">
            <a:avLst/>
          </a:prstGeom>
          <a:noFill/>
        </p:spPr>
        <p:txBody>
          <a:bodyPr wrap="square" rtlCol="0">
            <a:spAutoFit/>
          </a:bodyPr>
          <a:lstStyle/>
          <a:p>
            <a:pPr algn="l"/>
            <a:r>
              <a:rPr lang="it-IT" sz="1800" b="1" dirty="0" err="1">
                <a:latin typeface="Book Antiqua" panose="02040602050305030304" pitchFamily="18" charset="0"/>
                <a:cs typeface="Big Caslon Medium" panose="02000603090000020003" pitchFamily="2" charset="-79"/>
              </a:rPr>
              <a:t>Matchday</a:t>
            </a:r>
            <a:r>
              <a:rPr lang="it-IT" sz="1800" b="1" dirty="0">
                <a:latin typeface="Book Antiqua" panose="02040602050305030304" pitchFamily="18" charset="0"/>
                <a:cs typeface="Big Caslon Medium" panose="02000603090000020003" pitchFamily="2" charset="-79"/>
              </a:rPr>
              <a:t> Services:</a:t>
            </a:r>
            <a:r>
              <a:rPr lang="it-IT" sz="1800" dirty="0">
                <a:latin typeface="Book Antiqua" panose="02040602050305030304" pitchFamily="18" charset="0"/>
                <a:cs typeface="Big Caslon Medium" panose="02000603090000020003" pitchFamily="2" charset="-79"/>
              </a:rPr>
              <a:t> Food &amp; beverages, </a:t>
            </a:r>
            <a:r>
              <a:rPr lang="it-IT" dirty="0" err="1">
                <a:latin typeface="Book Antiqua" panose="02040602050305030304" pitchFamily="18" charset="0"/>
                <a:cs typeface="Big Caslon Medium" panose="02000603090000020003" pitchFamily="2" charset="-79"/>
              </a:rPr>
              <a:t>Restaurants</a:t>
            </a:r>
            <a:r>
              <a:rPr lang="it-IT" dirty="0">
                <a:latin typeface="Book Antiqua" panose="02040602050305030304" pitchFamily="18" charset="0"/>
                <a:cs typeface="Big Caslon Medium" panose="02000603090000020003" pitchFamily="2" charset="-79"/>
              </a:rPr>
              <a:t>, VIP </a:t>
            </a:r>
            <a:r>
              <a:rPr lang="it-IT" dirty="0" err="1">
                <a:latin typeface="Book Antiqua" panose="02040602050305030304" pitchFamily="18" charset="0"/>
                <a:cs typeface="Big Caslon Medium" panose="02000603090000020003" pitchFamily="2" charset="-79"/>
              </a:rPr>
              <a:t>programs</a:t>
            </a:r>
            <a:r>
              <a:rPr lang="it-IT" dirty="0">
                <a:latin typeface="Book Antiqua" panose="02040602050305030304" pitchFamily="18" charset="0"/>
                <a:cs typeface="Big Caslon Medium" panose="02000603090000020003" pitchFamily="2" charset="-79"/>
              </a:rPr>
              <a:t>, tickets </a:t>
            </a:r>
            <a:r>
              <a:rPr lang="it-IT" dirty="0" err="1">
                <a:latin typeface="Book Antiqua" panose="02040602050305030304" pitchFamily="18" charset="0"/>
                <a:cs typeface="Big Caslon Medium" panose="02000603090000020003" pitchFamily="2" charset="-79"/>
              </a:rPr>
              <a:t>etc</a:t>
            </a:r>
            <a:r>
              <a:rPr lang="it-IT" dirty="0">
                <a:latin typeface="Book Antiqua" panose="02040602050305030304" pitchFamily="18" charset="0"/>
                <a:cs typeface="Big Caslon Medium" panose="02000603090000020003" pitchFamily="2" charset="-79"/>
              </a:rPr>
              <a:t>…</a:t>
            </a:r>
          </a:p>
          <a:p>
            <a:pPr algn="l"/>
            <a:endParaRPr lang="it-IT" dirty="0">
              <a:latin typeface="Book Antiqua" panose="02040602050305030304" pitchFamily="18" charset="0"/>
              <a:cs typeface="Big Caslon Medium" panose="02000603090000020003" pitchFamily="2" charset="-79"/>
            </a:endParaRPr>
          </a:p>
          <a:p>
            <a:pPr algn="l"/>
            <a:endParaRPr lang="it-IT" sz="1800" dirty="0">
              <a:latin typeface="Book Antiqua" panose="02040602050305030304" pitchFamily="18" charset="0"/>
              <a:cs typeface="Big Caslon Medium" panose="02000603090000020003" pitchFamily="2" charset="-79"/>
            </a:endParaRPr>
          </a:p>
          <a:p>
            <a:pPr algn="l"/>
            <a:r>
              <a:rPr lang="it-IT" sz="1800" b="1" dirty="0">
                <a:latin typeface="Book Antiqua" panose="02040602050305030304" pitchFamily="18" charset="0"/>
                <a:cs typeface="Big Caslon Medium" panose="02000603090000020003" pitchFamily="2" charset="-79"/>
              </a:rPr>
              <a:t>Sponsorships:</a:t>
            </a:r>
            <a:r>
              <a:rPr lang="it-IT" sz="1800" dirty="0">
                <a:latin typeface="Book Antiqua" panose="02040602050305030304" pitchFamily="18" charset="0"/>
                <a:cs typeface="Big Caslon Medium" panose="02000603090000020003" pitchFamily="2" charset="-79"/>
              </a:rPr>
              <a:t> </a:t>
            </a:r>
            <a:r>
              <a:rPr lang="it-IT" sz="1800" dirty="0" err="1">
                <a:latin typeface="Book Antiqua" panose="02040602050305030304" pitchFamily="18" charset="0"/>
                <a:cs typeface="Big Caslon Medium" panose="02000603090000020003" pitchFamily="2" charset="-79"/>
              </a:rPr>
              <a:t>Main</a:t>
            </a:r>
            <a:r>
              <a:rPr lang="it-IT" sz="1800" dirty="0">
                <a:latin typeface="Book Antiqua" panose="02040602050305030304" pitchFamily="18" charset="0"/>
                <a:cs typeface="Big Caslon Medium" panose="02000603090000020003" pitchFamily="2" charset="-79"/>
              </a:rPr>
              <a:t> sponsor, Fashion sponsor, Car </a:t>
            </a:r>
            <a:r>
              <a:rPr lang="it-IT" dirty="0">
                <a:latin typeface="Book Antiqua" panose="02040602050305030304" pitchFamily="18" charset="0"/>
                <a:cs typeface="Big Caslon Medium" panose="02000603090000020003" pitchFamily="2" charset="-79"/>
              </a:rPr>
              <a:t>sponsor etc.</a:t>
            </a:r>
          </a:p>
          <a:p>
            <a:pPr algn="l"/>
            <a:endParaRPr lang="it-IT" dirty="0">
              <a:latin typeface="Book Antiqua" panose="02040602050305030304" pitchFamily="18" charset="0"/>
              <a:cs typeface="Big Caslon Medium" panose="02000603090000020003" pitchFamily="2" charset="-79"/>
            </a:endParaRPr>
          </a:p>
          <a:p>
            <a:pPr algn="l"/>
            <a:r>
              <a:rPr lang="it-IT" sz="1800" dirty="0">
                <a:latin typeface="Book Antiqua" panose="02040602050305030304" pitchFamily="18" charset="0"/>
                <a:cs typeface="Big Caslon Medium" panose="02000603090000020003" pitchFamily="2" charset="-79"/>
              </a:rPr>
              <a:t>  </a:t>
            </a:r>
          </a:p>
          <a:p>
            <a:pPr algn="l"/>
            <a:r>
              <a:rPr lang="it-IT" sz="1800" b="1" dirty="0">
                <a:latin typeface="Book Antiqua" panose="02040602050305030304" pitchFamily="18" charset="0"/>
                <a:cs typeface="Big Caslon Medium" panose="02000603090000020003" pitchFamily="2" charset="-79"/>
              </a:rPr>
              <a:t>Broadcast:</a:t>
            </a:r>
            <a:r>
              <a:rPr lang="it-IT" sz="1800" dirty="0">
                <a:latin typeface="Book Antiqua" panose="02040602050305030304" pitchFamily="18" charset="0"/>
                <a:cs typeface="Big Caslon Medium" panose="02000603090000020003" pitchFamily="2" charset="-79"/>
              </a:rPr>
              <a:t> </a:t>
            </a:r>
            <a:r>
              <a:rPr lang="it-IT" sz="1800" dirty="0" err="1">
                <a:latin typeface="Book Antiqua" panose="02040602050305030304" pitchFamily="18" charset="0"/>
                <a:cs typeface="Big Caslon Medium" panose="02000603090000020003" pitchFamily="2" charset="-79"/>
              </a:rPr>
              <a:t>Sky</a:t>
            </a:r>
            <a:r>
              <a:rPr lang="it-IT" sz="1800" dirty="0">
                <a:latin typeface="Book Antiqua" panose="02040602050305030304" pitchFamily="18" charset="0"/>
                <a:cs typeface="Big Caslon Medium" panose="02000603090000020003" pitchFamily="2" charset="-79"/>
              </a:rPr>
              <a:t>, DAZN, Rai, Mediaset </a:t>
            </a:r>
            <a:r>
              <a:rPr lang="it-IT" dirty="0">
                <a:latin typeface="Book Antiqua" panose="02040602050305030304" pitchFamily="18" charset="0"/>
                <a:cs typeface="Big Caslon Medium" panose="02000603090000020003" pitchFamily="2" charset="-79"/>
              </a:rPr>
              <a:t>etc..</a:t>
            </a:r>
          </a:p>
          <a:p>
            <a:pPr algn="l"/>
            <a:endParaRPr lang="it-IT" sz="1800" dirty="0">
              <a:latin typeface="Book Antiqua" panose="02040602050305030304" pitchFamily="18" charset="0"/>
              <a:cs typeface="Big Caslon Medium" panose="02000603090000020003" pitchFamily="2" charset="-79"/>
            </a:endParaRPr>
          </a:p>
          <a:p>
            <a:pPr algn="l"/>
            <a:r>
              <a:rPr lang="it-IT" sz="1800" b="1" dirty="0" err="1">
                <a:latin typeface="Book Antiqua" panose="02040602050305030304" pitchFamily="18" charset="0"/>
                <a:cs typeface="Big Caslon Medium" panose="02000603090000020003" pitchFamily="2" charset="-79"/>
              </a:rPr>
              <a:t>Other</a:t>
            </a:r>
            <a:r>
              <a:rPr lang="it-IT" sz="1800" b="1" dirty="0">
                <a:latin typeface="Book Antiqua" panose="02040602050305030304" pitchFamily="18" charset="0"/>
                <a:cs typeface="Big Caslon Medium" panose="02000603090000020003" pitchFamily="2" charset="-79"/>
              </a:rPr>
              <a:t> Commercial</a:t>
            </a:r>
          </a:p>
        </p:txBody>
      </p:sp>
      <p:pic>
        <p:nvPicPr>
          <p:cNvPr id="2" name="Immagine 1" descr="Immagine che contiene mammifero, logo, emblema, cane&#10;&#10;Descrizione generata automaticamente">
            <a:extLst>
              <a:ext uri="{FF2B5EF4-FFF2-40B4-BE49-F238E27FC236}">
                <a16:creationId xmlns:a16="http://schemas.microsoft.com/office/drawing/2014/main" id="{0D64982C-28EA-4FDE-CB5A-7F60C77D996F}"/>
              </a:ext>
            </a:extLst>
          </p:cNvPr>
          <p:cNvPicPr>
            <a:picLocks noChangeAspect="1"/>
          </p:cNvPicPr>
          <p:nvPr/>
        </p:nvPicPr>
        <p:blipFill>
          <a:blip r:embed="rId3"/>
          <a:stretch>
            <a:fillRect/>
          </a:stretch>
        </p:blipFill>
        <p:spPr>
          <a:xfrm>
            <a:off x="10861004" y="497438"/>
            <a:ext cx="859724" cy="1113342"/>
          </a:xfrm>
          <a:prstGeom prst="rect">
            <a:avLst/>
          </a:prstGeom>
        </p:spPr>
      </p:pic>
      <p:pic>
        <p:nvPicPr>
          <p:cNvPr id="7" name="Immagine 6" descr="Immagine che contiene Elementi grafici, Carattere, grafica, design&#10;&#10;Descrizione generata automaticamente">
            <a:extLst>
              <a:ext uri="{FF2B5EF4-FFF2-40B4-BE49-F238E27FC236}">
                <a16:creationId xmlns:a16="http://schemas.microsoft.com/office/drawing/2014/main" id="{B5B1D43C-AAEF-1554-EC08-832CD8353BD7}"/>
              </a:ext>
            </a:extLst>
          </p:cNvPr>
          <p:cNvPicPr>
            <a:picLocks noChangeAspect="1"/>
          </p:cNvPicPr>
          <p:nvPr/>
        </p:nvPicPr>
        <p:blipFill>
          <a:blip r:embed="rId4"/>
          <a:stretch>
            <a:fillRect/>
          </a:stretch>
        </p:blipFill>
        <p:spPr>
          <a:xfrm>
            <a:off x="10614534" y="4995077"/>
            <a:ext cx="1098061" cy="223044"/>
          </a:xfrm>
          <a:prstGeom prst="rect">
            <a:avLst/>
          </a:prstGeom>
        </p:spPr>
      </p:pic>
      <p:pic>
        <p:nvPicPr>
          <p:cNvPr id="11" name="Immagine 10" descr="Immagine che contiene cerchio, Policromia, Elementi grafici, grafica&#10;&#10;Descrizione generata automaticamente">
            <a:extLst>
              <a:ext uri="{FF2B5EF4-FFF2-40B4-BE49-F238E27FC236}">
                <a16:creationId xmlns:a16="http://schemas.microsoft.com/office/drawing/2014/main" id="{78DF2B45-B9AB-5F2A-153B-26A72D262E59}"/>
              </a:ext>
            </a:extLst>
          </p:cNvPr>
          <p:cNvPicPr>
            <a:picLocks noChangeAspect="1"/>
          </p:cNvPicPr>
          <p:nvPr/>
        </p:nvPicPr>
        <p:blipFill rotWithShape="1">
          <a:blip r:embed="rId5"/>
          <a:srcRect b="13689"/>
          <a:stretch/>
        </p:blipFill>
        <p:spPr>
          <a:xfrm>
            <a:off x="10923014" y="3483006"/>
            <a:ext cx="798631" cy="1052471"/>
          </a:xfrm>
          <a:prstGeom prst="rect">
            <a:avLst/>
          </a:prstGeom>
        </p:spPr>
      </p:pic>
      <p:pic>
        <p:nvPicPr>
          <p:cNvPr id="12" name="Immagine 11" descr="Immagine che contiene testo, Carattere, Elementi grafici, logo&#10;&#10;Descrizione generata automaticamente">
            <a:extLst>
              <a:ext uri="{FF2B5EF4-FFF2-40B4-BE49-F238E27FC236}">
                <a16:creationId xmlns:a16="http://schemas.microsoft.com/office/drawing/2014/main" id="{C0265EF9-6E82-F5DF-4019-C598BCA6C28C}"/>
              </a:ext>
            </a:extLst>
          </p:cNvPr>
          <p:cNvPicPr>
            <a:picLocks noChangeAspect="1"/>
          </p:cNvPicPr>
          <p:nvPr/>
        </p:nvPicPr>
        <p:blipFill>
          <a:blip r:embed="rId6"/>
          <a:stretch>
            <a:fillRect/>
          </a:stretch>
        </p:blipFill>
        <p:spPr>
          <a:xfrm>
            <a:off x="10410298" y="2346636"/>
            <a:ext cx="1276350" cy="717550"/>
          </a:xfrm>
          <a:prstGeom prst="rect">
            <a:avLst/>
          </a:prstGeom>
        </p:spPr>
      </p:pic>
      <p:pic>
        <p:nvPicPr>
          <p:cNvPr id="15" name="Immagine 14" descr="Immagine che contiene Carattere, tipografia, Elementi grafici, testo&#10;&#10;Descrizione generata automaticamente">
            <a:extLst>
              <a:ext uri="{FF2B5EF4-FFF2-40B4-BE49-F238E27FC236}">
                <a16:creationId xmlns:a16="http://schemas.microsoft.com/office/drawing/2014/main" id="{C86317FD-51FD-CF9D-3A6A-BC44E2EB5681}"/>
              </a:ext>
            </a:extLst>
          </p:cNvPr>
          <p:cNvPicPr>
            <a:picLocks noChangeAspect="1"/>
          </p:cNvPicPr>
          <p:nvPr/>
        </p:nvPicPr>
        <p:blipFill>
          <a:blip r:embed="rId7"/>
          <a:stretch>
            <a:fillRect/>
          </a:stretch>
        </p:blipFill>
        <p:spPr>
          <a:xfrm>
            <a:off x="10035265" y="5691239"/>
            <a:ext cx="1651383" cy="223044"/>
          </a:xfrm>
          <a:prstGeom prst="rect">
            <a:avLst/>
          </a:prstGeom>
        </p:spPr>
      </p:pic>
      <p:sp>
        <p:nvSpPr>
          <p:cNvPr id="3" name="Rettangolo 2">
            <a:extLst>
              <a:ext uri="{FF2B5EF4-FFF2-40B4-BE49-F238E27FC236}">
                <a16:creationId xmlns:a16="http://schemas.microsoft.com/office/drawing/2014/main" id="{A6DDFB8C-418C-F9E1-4403-75F0DCC1A969}"/>
              </a:ext>
            </a:extLst>
          </p:cNvPr>
          <p:cNvSpPr/>
          <p:nvPr/>
        </p:nvSpPr>
        <p:spPr>
          <a:xfrm>
            <a:off x="748671" y="5669805"/>
            <a:ext cx="2572044" cy="547081"/>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Horizontal Integration</a:t>
            </a:r>
          </a:p>
        </p:txBody>
      </p:sp>
    </p:spTree>
    <p:extLst>
      <p:ext uri="{BB962C8B-B14F-4D97-AF65-F5344CB8AC3E}">
        <p14:creationId xmlns:p14="http://schemas.microsoft.com/office/powerpoint/2010/main" val="147728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637446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Football Club </a:t>
            </a:r>
            <a:r>
              <a:rPr lang="it-IT" sz="2000" dirty="0" err="1">
                <a:latin typeface="Book Antiqua" panose="02040602050305030304" pitchFamily="18" charset="0"/>
                <a:cs typeface="Big Caslon Medium" panose="02000603090000020003" pitchFamily="2" charset="-79"/>
              </a:rPr>
              <a:t>Competition</a:t>
            </a:r>
            <a:r>
              <a:rPr lang="it-IT" sz="2000" dirty="0">
                <a:latin typeface="Book Antiqua" panose="02040602050305030304" pitchFamily="18" charset="0"/>
                <a:cs typeface="Big Caslon Medium" panose="02000603090000020003" pitchFamily="2" charset="-79"/>
              </a:rPr>
              <a:t> - Value </a:t>
            </a:r>
            <a:r>
              <a:rPr lang="it-IT" sz="2000" dirty="0" err="1">
                <a:latin typeface="Book Antiqua" panose="02040602050305030304" pitchFamily="18" charset="0"/>
                <a:cs typeface="Big Caslon Medium" panose="02000603090000020003" pitchFamily="2" charset="-79"/>
              </a:rPr>
              <a:t>Added</a:t>
            </a:r>
            <a:r>
              <a:rPr lang="it-IT" sz="2000" dirty="0">
                <a:latin typeface="Book Antiqua" panose="02040602050305030304" pitchFamily="18" charset="0"/>
                <a:cs typeface="Big Caslon Medium" panose="02000603090000020003" pitchFamily="2" charset="-79"/>
              </a:rPr>
              <a:t> Curve</a:t>
            </a: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cxnSp>
        <p:nvCxnSpPr>
          <p:cNvPr id="13" name="Connettore 2 12">
            <a:extLst>
              <a:ext uri="{FF2B5EF4-FFF2-40B4-BE49-F238E27FC236}">
                <a16:creationId xmlns:a16="http://schemas.microsoft.com/office/drawing/2014/main" id="{6D571AA5-248E-4558-668F-6325EF7A9DC4}"/>
              </a:ext>
            </a:extLst>
          </p:cNvPr>
          <p:cNvCxnSpPr>
            <a:cxnSpLocks/>
          </p:cNvCxnSpPr>
          <p:nvPr/>
        </p:nvCxnSpPr>
        <p:spPr>
          <a:xfrm>
            <a:off x="790832" y="1973766"/>
            <a:ext cx="0" cy="3957477"/>
          </a:xfrm>
          <a:prstGeom prst="straightConnector1">
            <a:avLst/>
          </a:prstGeom>
          <a:ln w="38100">
            <a:solidFill>
              <a:schemeClr val="tx1"/>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9" name="Connettore 2 28">
            <a:extLst>
              <a:ext uri="{FF2B5EF4-FFF2-40B4-BE49-F238E27FC236}">
                <a16:creationId xmlns:a16="http://schemas.microsoft.com/office/drawing/2014/main" id="{CD45E749-A11B-4308-5C7C-25D2FE0C6188}"/>
              </a:ext>
            </a:extLst>
          </p:cNvPr>
          <p:cNvCxnSpPr>
            <a:cxnSpLocks/>
          </p:cNvCxnSpPr>
          <p:nvPr/>
        </p:nvCxnSpPr>
        <p:spPr>
          <a:xfrm flipH="1">
            <a:off x="803189" y="5931243"/>
            <a:ext cx="10916621" cy="0"/>
          </a:xfrm>
          <a:prstGeom prst="straightConnector1">
            <a:avLst/>
          </a:prstGeom>
          <a:ln w="38100">
            <a:solidFill>
              <a:schemeClr val="tx1"/>
            </a:solidFill>
            <a:headEnd type="arrow" w="med" len="med"/>
            <a:tailEnd type="none" w="med" len="med"/>
          </a:ln>
        </p:spPr>
        <p:style>
          <a:lnRef idx="2">
            <a:schemeClr val="accent1"/>
          </a:lnRef>
          <a:fillRef idx="0">
            <a:schemeClr val="accent1"/>
          </a:fillRef>
          <a:effectRef idx="1">
            <a:schemeClr val="accent1"/>
          </a:effectRef>
          <a:fontRef idx="minor">
            <a:schemeClr val="tx1"/>
          </a:fontRef>
        </p:style>
      </p:cxnSp>
      <p:sp>
        <p:nvSpPr>
          <p:cNvPr id="34" name="CasellaDiTesto 33">
            <a:extLst>
              <a:ext uri="{FF2B5EF4-FFF2-40B4-BE49-F238E27FC236}">
                <a16:creationId xmlns:a16="http://schemas.microsoft.com/office/drawing/2014/main" id="{6093F1F3-8BB7-9D40-6AB8-055E1C68FDAC}"/>
              </a:ext>
            </a:extLst>
          </p:cNvPr>
          <p:cNvSpPr txBox="1"/>
          <p:nvPr/>
        </p:nvSpPr>
        <p:spPr>
          <a:xfrm rot="16200000">
            <a:off x="-299251" y="3719075"/>
            <a:ext cx="1670784" cy="466859"/>
          </a:xfrm>
          <a:prstGeom prst="rect">
            <a:avLst/>
          </a:prstGeom>
          <a:noFill/>
        </p:spPr>
        <p:txBody>
          <a:bodyPr wrap="square" rtlCol="0">
            <a:spAutoFit/>
          </a:bodyPr>
          <a:lstStyle/>
          <a:p>
            <a:pPr algn="ctr">
              <a:lnSpc>
                <a:spcPct val="150000"/>
              </a:lnSpc>
            </a:pPr>
            <a:r>
              <a:rPr lang="en-GB" i="1" dirty="0">
                <a:latin typeface="Book Antiqua" panose="02040602050305030304" pitchFamily="18" charset="0"/>
                <a:cs typeface="Big Caslon Medium" panose="02000603090000020003" pitchFamily="2" charset="-79"/>
              </a:rPr>
              <a:t>Value Added</a:t>
            </a:r>
          </a:p>
        </p:txBody>
      </p:sp>
      <p:sp>
        <p:nvSpPr>
          <p:cNvPr id="35" name="CasellaDiTesto 34">
            <a:extLst>
              <a:ext uri="{FF2B5EF4-FFF2-40B4-BE49-F238E27FC236}">
                <a16:creationId xmlns:a16="http://schemas.microsoft.com/office/drawing/2014/main" id="{C65AE364-A84E-5DA3-7F96-2D3EC41C3942}"/>
              </a:ext>
            </a:extLst>
          </p:cNvPr>
          <p:cNvSpPr txBox="1"/>
          <p:nvPr/>
        </p:nvSpPr>
        <p:spPr>
          <a:xfrm>
            <a:off x="769571" y="5964148"/>
            <a:ext cx="2787803" cy="468398"/>
          </a:xfrm>
          <a:prstGeom prst="rect">
            <a:avLst/>
          </a:prstGeom>
          <a:noFill/>
        </p:spPr>
        <p:txBody>
          <a:bodyPr wrap="square" rtlCol="0">
            <a:spAutoFit/>
          </a:bodyPr>
          <a:lstStyle/>
          <a:p>
            <a:pPr algn="ctr">
              <a:lnSpc>
                <a:spcPct val="150000"/>
              </a:lnSpc>
            </a:pPr>
            <a:r>
              <a:rPr lang="en-GB" i="1" dirty="0">
                <a:latin typeface="Book Antiqua" panose="02040602050305030304" pitchFamily="18" charset="0"/>
                <a:cs typeface="Big Caslon Medium" panose="02000603090000020003" pitchFamily="2" charset="-79"/>
              </a:rPr>
              <a:t>Extraction-Transformation</a:t>
            </a:r>
          </a:p>
        </p:txBody>
      </p:sp>
      <p:sp>
        <p:nvSpPr>
          <p:cNvPr id="36" name="CasellaDiTesto 35">
            <a:extLst>
              <a:ext uri="{FF2B5EF4-FFF2-40B4-BE49-F238E27FC236}">
                <a16:creationId xmlns:a16="http://schemas.microsoft.com/office/drawing/2014/main" id="{16125706-C620-1414-4EEB-F5A6441C8A9D}"/>
              </a:ext>
            </a:extLst>
          </p:cNvPr>
          <p:cNvSpPr txBox="1"/>
          <p:nvPr/>
        </p:nvSpPr>
        <p:spPr>
          <a:xfrm>
            <a:off x="4850789" y="5964148"/>
            <a:ext cx="2787803" cy="468398"/>
          </a:xfrm>
          <a:prstGeom prst="rect">
            <a:avLst/>
          </a:prstGeom>
          <a:noFill/>
        </p:spPr>
        <p:txBody>
          <a:bodyPr wrap="square" rtlCol="0">
            <a:spAutoFit/>
          </a:bodyPr>
          <a:lstStyle/>
          <a:p>
            <a:pPr algn="ctr">
              <a:lnSpc>
                <a:spcPct val="150000"/>
              </a:lnSpc>
            </a:pPr>
            <a:r>
              <a:rPr lang="en-GB" i="1" dirty="0">
                <a:latin typeface="Book Antiqua" panose="02040602050305030304" pitchFamily="18" charset="0"/>
                <a:cs typeface="Big Caslon Medium" panose="02000603090000020003" pitchFamily="2" charset="-79"/>
              </a:rPr>
              <a:t>Sporting Team  </a:t>
            </a:r>
          </a:p>
        </p:txBody>
      </p:sp>
      <p:sp>
        <p:nvSpPr>
          <p:cNvPr id="37" name="CasellaDiTesto 36">
            <a:extLst>
              <a:ext uri="{FF2B5EF4-FFF2-40B4-BE49-F238E27FC236}">
                <a16:creationId xmlns:a16="http://schemas.microsoft.com/office/drawing/2014/main" id="{049E3BD7-AA87-393C-8D94-7CE1F941E77E}"/>
              </a:ext>
            </a:extLst>
          </p:cNvPr>
          <p:cNvSpPr txBox="1"/>
          <p:nvPr/>
        </p:nvSpPr>
        <p:spPr>
          <a:xfrm>
            <a:off x="8932007" y="5964148"/>
            <a:ext cx="2787803" cy="468398"/>
          </a:xfrm>
          <a:prstGeom prst="rect">
            <a:avLst/>
          </a:prstGeom>
          <a:noFill/>
        </p:spPr>
        <p:txBody>
          <a:bodyPr wrap="square" rtlCol="0">
            <a:spAutoFit/>
          </a:bodyPr>
          <a:lstStyle/>
          <a:p>
            <a:pPr algn="ctr">
              <a:lnSpc>
                <a:spcPct val="150000"/>
              </a:lnSpc>
            </a:pPr>
            <a:r>
              <a:rPr lang="en-GB" i="1" dirty="0">
                <a:latin typeface="Book Antiqua" panose="02040602050305030304" pitchFamily="18" charset="0"/>
                <a:cs typeface="Big Caslon Medium" panose="02000603090000020003" pitchFamily="2" charset="-79"/>
              </a:rPr>
              <a:t>Marketing &amp; Commodity </a:t>
            </a:r>
          </a:p>
        </p:txBody>
      </p:sp>
      <p:sp>
        <p:nvSpPr>
          <p:cNvPr id="44" name="Figura a mano libera 43">
            <a:extLst>
              <a:ext uri="{FF2B5EF4-FFF2-40B4-BE49-F238E27FC236}">
                <a16:creationId xmlns:a16="http://schemas.microsoft.com/office/drawing/2014/main" id="{A3022D55-FD4F-E313-5A59-046D0BD6F76B}"/>
              </a:ext>
            </a:extLst>
          </p:cNvPr>
          <p:cNvSpPr/>
          <p:nvPr/>
        </p:nvSpPr>
        <p:spPr>
          <a:xfrm>
            <a:off x="983848" y="2303362"/>
            <a:ext cx="10382491" cy="3356659"/>
          </a:xfrm>
          <a:custGeom>
            <a:avLst/>
            <a:gdLst>
              <a:gd name="connsiteX0" fmla="*/ 0 w 10382491"/>
              <a:gd name="connsiteY0" fmla="*/ 0 h 3356659"/>
              <a:gd name="connsiteX1" fmla="*/ 5023413 w 10382491"/>
              <a:gd name="connsiteY1" fmla="*/ 3356658 h 3356659"/>
              <a:gd name="connsiteX2" fmla="*/ 10382491 w 10382491"/>
              <a:gd name="connsiteY2" fmla="*/ 11575 h 3356659"/>
            </a:gdLst>
            <a:ahLst/>
            <a:cxnLst>
              <a:cxn ang="0">
                <a:pos x="connsiteX0" y="connsiteY0"/>
              </a:cxn>
              <a:cxn ang="0">
                <a:pos x="connsiteX1" y="connsiteY1"/>
              </a:cxn>
              <a:cxn ang="0">
                <a:pos x="connsiteX2" y="connsiteY2"/>
              </a:cxn>
            </a:cxnLst>
            <a:rect l="l" t="t" r="r" b="b"/>
            <a:pathLst>
              <a:path w="10382491" h="3356659">
                <a:moveTo>
                  <a:pt x="0" y="0"/>
                </a:moveTo>
                <a:cubicBezTo>
                  <a:pt x="1646499" y="1677364"/>
                  <a:pt x="3292998" y="3354729"/>
                  <a:pt x="5023413" y="3356658"/>
                </a:cubicBezTo>
                <a:cubicBezTo>
                  <a:pt x="6753828" y="3358587"/>
                  <a:pt x="9533681" y="599955"/>
                  <a:pt x="10382491" y="11575"/>
                </a:cubicBezTo>
              </a:path>
            </a:pathLst>
          </a:custGeom>
          <a:noFill/>
          <a:ln w="381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solidFill>
                <a:srgbClr val="FF0000"/>
              </a:solidFill>
            </a:endParaRPr>
          </a:p>
        </p:txBody>
      </p:sp>
      <p:sp>
        <p:nvSpPr>
          <p:cNvPr id="51" name="Figura a mano libera 50">
            <a:extLst>
              <a:ext uri="{FF2B5EF4-FFF2-40B4-BE49-F238E27FC236}">
                <a16:creationId xmlns:a16="http://schemas.microsoft.com/office/drawing/2014/main" id="{AA6DF632-2EF1-7878-AC10-830091EDBF0B}"/>
              </a:ext>
            </a:extLst>
          </p:cNvPr>
          <p:cNvSpPr/>
          <p:nvPr/>
        </p:nvSpPr>
        <p:spPr>
          <a:xfrm>
            <a:off x="983848" y="3018358"/>
            <a:ext cx="10347767" cy="2178675"/>
          </a:xfrm>
          <a:custGeom>
            <a:avLst/>
            <a:gdLst>
              <a:gd name="connsiteX0" fmla="*/ 0 w 10347767"/>
              <a:gd name="connsiteY0" fmla="*/ 199404 h 2178675"/>
              <a:gd name="connsiteX1" fmla="*/ 7338349 w 10347767"/>
              <a:gd name="connsiteY1" fmla="*/ 187829 h 2178675"/>
              <a:gd name="connsiteX2" fmla="*/ 10347767 w 10347767"/>
              <a:gd name="connsiteY2" fmla="*/ 2178675 h 2178675"/>
            </a:gdLst>
            <a:ahLst/>
            <a:cxnLst>
              <a:cxn ang="0">
                <a:pos x="connsiteX0" y="connsiteY0"/>
              </a:cxn>
              <a:cxn ang="0">
                <a:pos x="connsiteX1" y="connsiteY1"/>
              </a:cxn>
              <a:cxn ang="0">
                <a:pos x="connsiteX2" y="connsiteY2"/>
              </a:cxn>
            </a:cxnLst>
            <a:rect l="l" t="t" r="r" b="b"/>
            <a:pathLst>
              <a:path w="10347767" h="2178675">
                <a:moveTo>
                  <a:pt x="0" y="199404"/>
                </a:moveTo>
                <a:cubicBezTo>
                  <a:pt x="2806860" y="28677"/>
                  <a:pt x="5613721" y="-142050"/>
                  <a:pt x="7338349" y="187829"/>
                </a:cubicBezTo>
                <a:cubicBezTo>
                  <a:pt x="9062977" y="517708"/>
                  <a:pt x="9902142" y="2037850"/>
                  <a:pt x="10347767" y="2178675"/>
                </a:cubicBezTo>
              </a:path>
            </a:pathLst>
          </a:custGeom>
          <a:noFill/>
          <a:ln w="38100">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CasellaDiTesto 51">
            <a:extLst>
              <a:ext uri="{FF2B5EF4-FFF2-40B4-BE49-F238E27FC236}">
                <a16:creationId xmlns:a16="http://schemas.microsoft.com/office/drawing/2014/main" id="{86849A31-0166-BBDE-8219-BFB374F7068F}"/>
              </a:ext>
            </a:extLst>
          </p:cNvPr>
          <p:cNvSpPr txBox="1"/>
          <p:nvPr/>
        </p:nvSpPr>
        <p:spPr>
          <a:xfrm>
            <a:off x="5464311" y="2698081"/>
            <a:ext cx="2918005" cy="369332"/>
          </a:xfrm>
          <a:prstGeom prst="rect">
            <a:avLst/>
          </a:prstGeom>
          <a:solidFill>
            <a:schemeClr val="bg1"/>
          </a:solidFill>
          <a:ln w="28575">
            <a:solidFill>
              <a:schemeClr val="tx1"/>
            </a:solidFill>
          </a:ln>
        </p:spPr>
        <p:txBody>
          <a:bodyPr wrap="square" rtlCol="0">
            <a:spAutoFit/>
          </a:bodyPr>
          <a:lstStyle/>
          <a:p>
            <a:r>
              <a:rPr lang="en-GB" dirty="0"/>
              <a:t>Classic Value-Added Curve</a:t>
            </a:r>
          </a:p>
        </p:txBody>
      </p:sp>
      <p:sp>
        <p:nvSpPr>
          <p:cNvPr id="53" name="CasellaDiTesto 52">
            <a:extLst>
              <a:ext uri="{FF2B5EF4-FFF2-40B4-BE49-F238E27FC236}">
                <a16:creationId xmlns:a16="http://schemas.microsoft.com/office/drawing/2014/main" id="{47530BF8-3481-DAFC-5098-88A850ADAE04}"/>
              </a:ext>
            </a:extLst>
          </p:cNvPr>
          <p:cNvSpPr txBox="1"/>
          <p:nvPr/>
        </p:nvSpPr>
        <p:spPr>
          <a:xfrm>
            <a:off x="1263023" y="4418565"/>
            <a:ext cx="2918005" cy="369332"/>
          </a:xfrm>
          <a:prstGeom prst="rect">
            <a:avLst/>
          </a:prstGeom>
          <a:solidFill>
            <a:schemeClr val="bg1"/>
          </a:solidFill>
          <a:ln w="28575">
            <a:solidFill>
              <a:schemeClr val="tx1"/>
            </a:solidFill>
          </a:ln>
        </p:spPr>
        <p:txBody>
          <a:bodyPr wrap="square" rtlCol="0">
            <a:spAutoFit/>
          </a:bodyPr>
          <a:lstStyle/>
          <a:p>
            <a:r>
              <a:rPr lang="en-GB" dirty="0"/>
              <a:t>Modern Value-Added Curve</a:t>
            </a:r>
          </a:p>
        </p:txBody>
      </p:sp>
    </p:spTree>
    <p:extLst>
      <p:ext uri="{BB962C8B-B14F-4D97-AF65-F5344CB8AC3E}">
        <p14:creationId xmlns:p14="http://schemas.microsoft.com/office/powerpoint/2010/main" val="2142279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magine 1" descr="Immagine che contiene testo, schermata, numero, Carattere&#10;&#10;Descrizione generata automaticamente">
            <a:extLst>
              <a:ext uri="{FF2B5EF4-FFF2-40B4-BE49-F238E27FC236}">
                <a16:creationId xmlns:a16="http://schemas.microsoft.com/office/drawing/2014/main" id="{340E5066-7A9F-8CC1-D56C-75CC768C689C}"/>
              </a:ext>
            </a:extLst>
          </p:cNvPr>
          <p:cNvPicPr>
            <a:picLocks noChangeAspect="1"/>
          </p:cNvPicPr>
          <p:nvPr/>
        </p:nvPicPr>
        <p:blipFill>
          <a:blip r:embed="rId2"/>
          <a:stretch>
            <a:fillRect/>
          </a:stretch>
        </p:blipFill>
        <p:spPr>
          <a:xfrm>
            <a:off x="6333879" y="1486943"/>
            <a:ext cx="5218046" cy="5051005"/>
          </a:xfrm>
          <a:prstGeom prst="rect">
            <a:avLst/>
          </a:prstGeom>
        </p:spPr>
      </p:pic>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5236147"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The </a:t>
            </a:r>
            <a:r>
              <a:rPr lang="it-IT" sz="2000" dirty="0" err="1">
                <a:latin typeface="Book Antiqua" panose="02040602050305030304" pitchFamily="18" charset="0"/>
                <a:cs typeface="Big Caslon Medium" panose="02000603090000020003" pitchFamily="2" charset="-79"/>
              </a:rPr>
              <a:t>Complex</a:t>
            </a:r>
            <a:r>
              <a:rPr lang="it-IT" sz="2000" dirty="0">
                <a:latin typeface="Book Antiqua" panose="02040602050305030304" pitchFamily="18" charset="0"/>
                <a:cs typeface="Big Caslon Medium" panose="02000603090000020003" pitchFamily="2" charset="-79"/>
              </a:rPr>
              <a:t> Global Value Chain - General</a:t>
            </a: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pic>
        <p:nvPicPr>
          <p:cNvPr id="3" name="Immagine 2" descr="Immagine che contiene testo, diagramma, schermata, cerchio&#10;&#10;Descrizione generata automaticamente">
            <a:extLst>
              <a:ext uri="{FF2B5EF4-FFF2-40B4-BE49-F238E27FC236}">
                <a16:creationId xmlns:a16="http://schemas.microsoft.com/office/drawing/2014/main" id="{90F081E9-2DE3-517D-09D6-084850565B67}"/>
              </a:ext>
            </a:extLst>
          </p:cNvPr>
          <p:cNvPicPr>
            <a:picLocks noChangeAspect="1"/>
          </p:cNvPicPr>
          <p:nvPr/>
        </p:nvPicPr>
        <p:blipFill>
          <a:blip r:embed="rId3"/>
          <a:stretch>
            <a:fillRect/>
          </a:stretch>
        </p:blipFill>
        <p:spPr>
          <a:xfrm>
            <a:off x="394632" y="2264261"/>
            <a:ext cx="5544614" cy="3496368"/>
          </a:xfrm>
          <a:prstGeom prst="rect">
            <a:avLst/>
          </a:prstGeom>
        </p:spPr>
      </p:pic>
    </p:spTree>
    <p:extLst>
      <p:ext uri="{BB962C8B-B14F-4D97-AF65-F5344CB8AC3E}">
        <p14:creationId xmlns:p14="http://schemas.microsoft.com/office/powerpoint/2010/main" val="2422395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pic>
        <p:nvPicPr>
          <p:cNvPr id="2" name="Immagine 1" descr="Immagine che contiene testo, schermata, numero, Carattere&#10;&#10;Descrizione generata automaticamente">
            <a:extLst>
              <a:ext uri="{FF2B5EF4-FFF2-40B4-BE49-F238E27FC236}">
                <a16:creationId xmlns:a16="http://schemas.microsoft.com/office/drawing/2014/main" id="{340E5066-7A9F-8CC1-D56C-75CC768C689C}"/>
              </a:ext>
            </a:extLst>
          </p:cNvPr>
          <p:cNvPicPr>
            <a:picLocks noChangeAspect="1"/>
          </p:cNvPicPr>
          <p:nvPr/>
        </p:nvPicPr>
        <p:blipFill rotWithShape="1">
          <a:blip r:embed="rId3"/>
          <a:srcRect l="15505" t="6527" r="43512" b="51891"/>
          <a:stretch/>
        </p:blipFill>
        <p:spPr>
          <a:xfrm>
            <a:off x="7129236" y="1599893"/>
            <a:ext cx="4557753" cy="4476339"/>
          </a:xfrm>
          <a:prstGeom prst="rect">
            <a:avLst/>
          </a:prstGeom>
        </p:spPr>
      </p:pic>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6139623"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The </a:t>
            </a:r>
            <a:r>
              <a:rPr lang="it-IT" sz="2000" dirty="0" err="1">
                <a:latin typeface="Book Antiqua" panose="02040602050305030304" pitchFamily="18" charset="0"/>
                <a:cs typeface="Big Caslon Medium" panose="02000603090000020003" pitchFamily="2" charset="-79"/>
              </a:rPr>
              <a:t>Complex</a:t>
            </a:r>
            <a:r>
              <a:rPr lang="it-IT" sz="2000" dirty="0">
                <a:latin typeface="Book Antiqua" panose="02040602050305030304" pitchFamily="18" charset="0"/>
                <a:cs typeface="Big Caslon Medium" panose="02000603090000020003" pitchFamily="2" charset="-79"/>
              </a:rPr>
              <a:t> Global Value Chain – </a:t>
            </a:r>
            <a:r>
              <a:rPr lang="it-IT" sz="2000" dirty="0" err="1">
                <a:latin typeface="Book Antiqua" panose="02040602050305030304" pitchFamily="18" charset="0"/>
                <a:cs typeface="Big Caslon Medium" panose="02000603090000020003" pitchFamily="2" charset="-79"/>
              </a:rPr>
              <a:t>Chosen</a:t>
            </a:r>
            <a:r>
              <a:rPr lang="it-IT" sz="2000" dirty="0">
                <a:latin typeface="Book Antiqua" panose="02040602050305030304" pitchFamily="18" charset="0"/>
                <a:cs typeface="Big Caslon Medium" panose="02000603090000020003" pitchFamily="2" charset="-79"/>
              </a:rPr>
              <a:t> </a:t>
            </a:r>
            <a:r>
              <a:rPr lang="it-IT" sz="2000" dirty="0" err="1">
                <a:latin typeface="Book Antiqua" panose="02040602050305030304" pitchFamily="18" charset="0"/>
                <a:cs typeface="Big Caslon Medium" panose="02000603090000020003" pitchFamily="2" charset="-79"/>
              </a:rPr>
              <a:t>Topic</a:t>
            </a:r>
            <a:endParaRPr lang="it-IT" sz="200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pic>
        <p:nvPicPr>
          <p:cNvPr id="10" name="Immagine 9" descr="Immagine che contiene testo, diagramma, schermata, Carattere&#10;&#10;Descrizione generata automaticamente">
            <a:extLst>
              <a:ext uri="{FF2B5EF4-FFF2-40B4-BE49-F238E27FC236}">
                <a16:creationId xmlns:a16="http://schemas.microsoft.com/office/drawing/2014/main" id="{A65BCA66-CA6C-7507-4643-409102EE40E7}"/>
              </a:ext>
            </a:extLst>
          </p:cNvPr>
          <p:cNvPicPr>
            <a:picLocks noChangeAspect="1"/>
          </p:cNvPicPr>
          <p:nvPr/>
        </p:nvPicPr>
        <p:blipFill rotWithShape="1">
          <a:blip r:embed="rId4"/>
          <a:srcRect t="5538"/>
          <a:stretch/>
        </p:blipFill>
        <p:spPr>
          <a:xfrm>
            <a:off x="359237" y="1632550"/>
            <a:ext cx="5198460" cy="5084949"/>
          </a:xfrm>
          <a:prstGeom prst="rect">
            <a:avLst/>
          </a:prstGeom>
        </p:spPr>
      </p:pic>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14" name="Figura a mano libera 13">
            <a:extLst>
              <a:ext uri="{FF2B5EF4-FFF2-40B4-BE49-F238E27FC236}">
                <a16:creationId xmlns:a16="http://schemas.microsoft.com/office/drawing/2014/main" id="{B0DB387D-38AB-F798-1875-E4EAB1919A7E}"/>
              </a:ext>
            </a:extLst>
          </p:cNvPr>
          <p:cNvSpPr/>
          <p:nvPr/>
        </p:nvSpPr>
        <p:spPr>
          <a:xfrm>
            <a:off x="505011" y="2358779"/>
            <a:ext cx="5006448" cy="4231882"/>
          </a:xfrm>
          <a:custGeom>
            <a:avLst/>
            <a:gdLst>
              <a:gd name="connsiteX0" fmla="*/ 2576223 w 5006448"/>
              <a:gd name="connsiteY0" fmla="*/ 0 h 4184440"/>
              <a:gd name="connsiteX1" fmla="*/ 4608883 w 5006448"/>
              <a:gd name="connsiteY1" fmla="*/ 0 h 4184440"/>
              <a:gd name="connsiteX2" fmla="*/ 4608883 w 5006448"/>
              <a:gd name="connsiteY2" fmla="*/ 670840 h 4184440"/>
              <a:gd name="connsiteX3" fmla="*/ 5006448 w 5006448"/>
              <a:gd name="connsiteY3" fmla="*/ 670840 h 4184440"/>
              <a:gd name="connsiteX4" fmla="*/ 5006448 w 5006448"/>
              <a:gd name="connsiteY4" fmla="*/ 4184440 h 4184440"/>
              <a:gd name="connsiteX5" fmla="*/ 0 w 5006448"/>
              <a:gd name="connsiteY5" fmla="*/ 4184440 h 4184440"/>
              <a:gd name="connsiteX6" fmla="*/ 0 w 5006448"/>
              <a:gd name="connsiteY6" fmla="*/ 670840 h 4184440"/>
              <a:gd name="connsiteX7" fmla="*/ 2576223 w 5006448"/>
              <a:gd name="connsiteY7" fmla="*/ 670840 h 4184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06448" h="4184440">
                <a:moveTo>
                  <a:pt x="2576223" y="0"/>
                </a:moveTo>
                <a:lnTo>
                  <a:pt x="4608883" y="0"/>
                </a:lnTo>
                <a:lnTo>
                  <a:pt x="4608883" y="670840"/>
                </a:lnTo>
                <a:lnTo>
                  <a:pt x="5006448" y="670840"/>
                </a:lnTo>
                <a:lnTo>
                  <a:pt x="5006448" y="4184440"/>
                </a:lnTo>
                <a:lnTo>
                  <a:pt x="0" y="4184440"/>
                </a:lnTo>
                <a:lnTo>
                  <a:pt x="0" y="670840"/>
                </a:lnTo>
                <a:lnTo>
                  <a:pt x="2576223" y="670840"/>
                </a:lnTo>
                <a:close/>
              </a:path>
            </a:pathLst>
          </a:cu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it-IT"/>
          </a:p>
        </p:txBody>
      </p:sp>
      <p:sp>
        <p:nvSpPr>
          <p:cNvPr id="25" name="Rettangolo 24">
            <a:extLst>
              <a:ext uri="{FF2B5EF4-FFF2-40B4-BE49-F238E27FC236}">
                <a16:creationId xmlns:a16="http://schemas.microsoft.com/office/drawing/2014/main" id="{8C4A2FBC-67E1-D906-40E0-DA20C3CA75D0}"/>
              </a:ext>
            </a:extLst>
          </p:cNvPr>
          <p:cNvSpPr/>
          <p:nvPr/>
        </p:nvSpPr>
        <p:spPr>
          <a:xfrm>
            <a:off x="394632" y="1632549"/>
            <a:ext cx="5701368" cy="488255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4" name="Immagine 23" descr="Immagine che contiene testo, diagramma, schermata, Carattere&#10;&#10;Descrizione generata automaticamente">
            <a:extLst>
              <a:ext uri="{FF2B5EF4-FFF2-40B4-BE49-F238E27FC236}">
                <a16:creationId xmlns:a16="http://schemas.microsoft.com/office/drawing/2014/main" id="{73ADB34F-8307-8C53-4888-1BFFF02763B7}"/>
              </a:ext>
            </a:extLst>
          </p:cNvPr>
          <p:cNvPicPr>
            <a:picLocks noChangeAspect="1"/>
          </p:cNvPicPr>
          <p:nvPr/>
        </p:nvPicPr>
        <p:blipFill rotWithShape="1">
          <a:blip r:embed="rId4"/>
          <a:srcRect l="41749" t="10334" r="37909" b="81202"/>
          <a:stretch/>
        </p:blipFill>
        <p:spPr>
          <a:xfrm>
            <a:off x="2536009" y="1892027"/>
            <a:ext cx="1057486" cy="455613"/>
          </a:xfrm>
          <a:custGeom>
            <a:avLst/>
            <a:gdLst>
              <a:gd name="connsiteX0" fmla="*/ 0 w 1057486"/>
              <a:gd name="connsiteY0" fmla="*/ 0 h 455613"/>
              <a:gd name="connsiteX1" fmla="*/ 1057486 w 1057486"/>
              <a:gd name="connsiteY1" fmla="*/ 0 h 455613"/>
              <a:gd name="connsiteX2" fmla="*/ 1057486 w 1057486"/>
              <a:gd name="connsiteY2" fmla="*/ 455613 h 455613"/>
              <a:gd name="connsiteX3" fmla="*/ 0 w 1057486"/>
              <a:gd name="connsiteY3" fmla="*/ 455613 h 455613"/>
            </a:gdLst>
            <a:ahLst/>
            <a:cxnLst>
              <a:cxn ang="0">
                <a:pos x="connsiteX0" y="connsiteY0"/>
              </a:cxn>
              <a:cxn ang="0">
                <a:pos x="connsiteX1" y="connsiteY1"/>
              </a:cxn>
              <a:cxn ang="0">
                <a:pos x="connsiteX2" y="connsiteY2"/>
              </a:cxn>
              <a:cxn ang="0">
                <a:pos x="connsiteX3" y="connsiteY3"/>
              </a:cxn>
            </a:cxnLst>
            <a:rect l="l" t="t" r="r" b="b"/>
            <a:pathLst>
              <a:path w="1057486" h="455613">
                <a:moveTo>
                  <a:pt x="0" y="0"/>
                </a:moveTo>
                <a:lnTo>
                  <a:pt x="1057486" y="0"/>
                </a:lnTo>
                <a:lnTo>
                  <a:pt x="1057486" y="455613"/>
                </a:lnTo>
                <a:lnTo>
                  <a:pt x="0" y="455613"/>
                </a:lnTo>
                <a:close/>
              </a:path>
            </a:pathLst>
          </a:custGeom>
        </p:spPr>
      </p:pic>
      <p:grpSp>
        <p:nvGrpSpPr>
          <p:cNvPr id="30" name="Gruppo 29">
            <a:extLst>
              <a:ext uri="{FF2B5EF4-FFF2-40B4-BE49-F238E27FC236}">
                <a16:creationId xmlns:a16="http://schemas.microsoft.com/office/drawing/2014/main" id="{D0361379-32FD-0868-84B8-CEF411CA69DB}"/>
              </a:ext>
            </a:extLst>
          </p:cNvPr>
          <p:cNvGrpSpPr/>
          <p:nvPr/>
        </p:nvGrpSpPr>
        <p:grpSpPr>
          <a:xfrm>
            <a:off x="3064752" y="1689322"/>
            <a:ext cx="3911600" cy="4552278"/>
            <a:chOff x="3011714" y="1653121"/>
            <a:chExt cx="3911600" cy="4552278"/>
          </a:xfrm>
        </p:grpSpPr>
        <p:pic>
          <p:nvPicPr>
            <p:cNvPr id="27" name="Immagine 26" descr="Immagine che contiene testo, linea, triangolo&#10;&#10;Descrizione generata automaticamente">
              <a:extLst>
                <a:ext uri="{FF2B5EF4-FFF2-40B4-BE49-F238E27FC236}">
                  <a16:creationId xmlns:a16="http://schemas.microsoft.com/office/drawing/2014/main" id="{B87ADF51-7557-AF52-63FE-A7F1DB1C783B}"/>
                </a:ext>
              </a:extLst>
            </p:cNvPr>
            <p:cNvPicPr>
              <a:picLocks noChangeAspect="1"/>
            </p:cNvPicPr>
            <p:nvPr/>
          </p:nvPicPr>
          <p:blipFill>
            <a:blip r:embed="rId5"/>
            <a:stretch>
              <a:fillRect/>
            </a:stretch>
          </p:blipFill>
          <p:spPr>
            <a:xfrm>
              <a:off x="3011714" y="1653121"/>
              <a:ext cx="3911600" cy="3594100"/>
            </a:xfrm>
            <a:prstGeom prst="rect">
              <a:avLst/>
            </a:prstGeom>
          </p:spPr>
        </p:pic>
        <p:sp>
          <p:nvSpPr>
            <p:cNvPr id="28" name="CasellaDiTesto 27">
              <a:extLst>
                <a:ext uri="{FF2B5EF4-FFF2-40B4-BE49-F238E27FC236}">
                  <a16:creationId xmlns:a16="http://schemas.microsoft.com/office/drawing/2014/main" id="{FA80D63B-3421-176F-1514-ED224FF76C20}"/>
                </a:ext>
              </a:extLst>
            </p:cNvPr>
            <p:cNvSpPr txBox="1"/>
            <p:nvPr/>
          </p:nvSpPr>
          <p:spPr>
            <a:xfrm>
              <a:off x="3453811" y="5620624"/>
              <a:ext cx="3027406" cy="584775"/>
            </a:xfrm>
            <a:prstGeom prst="rect">
              <a:avLst/>
            </a:prstGeom>
            <a:noFill/>
          </p:spPr>
          <p:txBody>
            <a:bodyPr wrap="square" rtlCol="0">
              <a:spAutoFit/>
            </a:bodyPr>
            <a:lstStyle/>
            <a:p>
              <a:r>
                <a:rPr lang="en-GB" sz="3200" b="1" dirty="0"/>
                <a:t>MAIN PLAYERS</a:t>
              </a:r>
            </a:p>
          </p:txBody>
        </p:sp>
      </p:grpSp>
    </p:spTree>
    <p:extLst>
      <p:ext uri="{BB962C8B-B14F-4D97-AF65-F5344CB8AC3E}">
        <p14:creationId xmlns:p14="http://schemas.microsoft.com/office/powerpoint/2010/main" val="42095313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dissolv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dissolve">
                                      <p:cBhvr>
                                        <p:cTn id="12" dur="500"/>
                                        <p:tgtEl>
                                          <p:spTgt spid="25"/>
                                        </p:tgtEl>
                                      </p:cBhvr>
                                    </p:animEffect>
                                  </p:childTnLst>
                                </p:cTn>
                              </p:par>
                              <p:par>
                                <p:cTn id="13" presetID="0" presetClass="path" presetSubtype="0" accel="50000" decel="50000" fill="hold" nodeType="withEffect">
                                  <p:stCondLst>
                                    <p:cond delay="0"/>
                                  </p:stCondLst>
                                  <p:childTnLst>
                                    <p:animMotion origin="layout" path="M 2.29167E-6 -1.11111E-6 L -0.08945 0.19097 " pathEditMode="relative" rAng="0" ptsTypes="AA">
                                      <p:cBhvr>
                                        <p:cTn id="14" dur="2000" fill="hold"/>
                                        <p:tgtEl>
                                          <p:spTgt spid="24"/>
                                        </p:tgtEl>
                                        <p:attrNameLst>
                                          <p:attrName>ppt_x</p:attrName>
                                          <p:attrName>ppt_y</p:attrName>
                                        </p:attrNameLst>
                                      </p:cBhvr>
                                      <p:rCtr x="-4336" y="9120"/>
                                    </p:animMotion>
                                  </p:childTnLst>
                                </p:cTn>
                              </p:par>
                              <p:par>
                                <p:cTn id="15" presetID="2" presetClass="entr" presetSubtype="4" fill="hold" nodeType="withEffect">
                                  <p:stCondLst>
                                    <p:cond delay="1000"/>
                                  </p:stCondLst>
                                  <p:childTnLst>
                                    <p:set>
                                      <p:cBhvr>
                                        <p:cTn id="16" dur="1" fill="hold">
                                          <p:stCondLst>
                                            <p:cond delay="0"/>
                                          </p:stCondLst>
                                        </p:cTn>
                                        <p:tgtEl>
                                          <p:spTgt spid="30"/>
                                        </p:tgtEl>
                                        <p:attrNameLst>
                                          <p:attrName>style.visibility</p:attrName>
                                        </p:attrNameLst>
                                      </p:cBhvr>
                                      <p:to>
                                        <p:strVal val="visible"/>
                                      </p:to>
                                    </p:set>
                                    <p:anim calcmode="lin" valueType="num">
                                      <p:cBhvr additive="base">
                                        <p:cTn id="17" dur="1000" fill="hold"/>
                                        <p:tgtEl>
                                          <p:spTgt spid="30"/>
                                        </p:tgtEl>
                                        <p:attrNameLst>
                                          <p:attrName>ppt_x</p:attrName>
                                        </p:attrNameLst>
                                      </p:cBhvr>
                                      <p:tavLst>
                                        <p:tav tm="0">
                                          <p:val>
                                            <p:strVal val="#ppt_x"/>
                                          </p:val>
                                        </p:tav>
                                        <p:tav tm="100000">
                                          <p:val>
                                            <p:strVal val="#ppt_x"/>
                                          </p:val>
                                        </p:tav>
                                      </p:tavLst>
                                    </p:anim>
                                    <p:anim calcmode="lin" valueType="num">
                                      <p:cBhvr additive="base">
                                        <p:cTn id="18" dur="10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4688997"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Football clubs: </a:t>
            </a:r>
            <a:r>
              <a:rPr lang="it-IT" sz="2000" dirty="0" err="1">
                <a:latin typeface="Book Antiqua" panose="02040602050305030304" pitchFamily="18" charset="0"/>
                <a:cs typeface="Big Caslon Medium" panose="02000603090000020003" pitchFamily="2" charset="-79"/>
              </a:rPr>
              <a:t>how</a:t>
            </a:r>
            <a:r>
              <a:rPr lang="it-IT" sz="2000" dirty="0">
                <a:latin typeface="Book Antiqua" panose="02040602050305030304" pitchFamily="18" charset="0"/>
                <a:cs typeface="Big Caslon Medium" panose="02000603090000020003" pitchFamily="2" charset="-79"/>
              </a:rPr>
              <a:t> do </a:t>
            </a:r>
            <a:r>
              <a:rPr lang="it-IT" sz="2000" dirty="0" err="1">
                <a:latin typeface="Book Antiqua" panose="02040602050305030304" pitchFamily="18" charset="0"/>
                <a:cs typeface="Big Caslon Medium" panose="02000603090000020003" pitchFamily="2" charset="-79"/>
              </a:rPr>
              <a:t>they</a:t>
            </a:r>
            <a:r>
              <a:rPr lang="it-IT" sz="2000" dirty="0">
                <a:latin typeface="Book Antiqua" panose="02040602050305030304" pitchFamily="18" charset="0"/>
                <a:cs typeface="Big Caslon Medium" panose="02000603090000020003" pitchFamily="2" charset="-79"/>
              </a:rPr>
              <a:t> compete?</a:t>
            </a: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sp>
        <p:nvSpPr>
          <p:cNvPr id="3" name="CasellaDiTesto 2">
            <a:extLst>
              <a:ext uri="{FF2B5EF4-FFF2-40B4-BE49-F238E27FC236}">
                <a16:creationId xmlns:a16="http://schemas.microsoft.com/office/drawing/2014/main" id="{48A85103-A7A6-A193-3F86-E95A15892758}"/>
              </a:ext>
            </a:extLst>
          </p:cNvPr>
          <p:cNvSpPr txBox="1"/>
          <p:nvPr/>
        </p:nvSpPr>
        <p:spPr>
          <a:xfrm>
            <a:off x="394133" y="1789863"/>
            <a:ext cx="10957810" cy="4621843"/>
          </a:xfrm>
          <a:prstGeom prst="rect">
            <a:avLst/>
          </a:prstGeom>
          <a:noFill/>
        </p:spPr>
        <p:txBody>
          <a:bodyPr wrap="square" rtlCol="0">
            <a:spAutoFit/>
          </a:bodyPr>
          <a:lstStyle/>
          <a:p>
            <a:pPr algn="l">
              <a:lnSpc>
                <a:spcPct val="150000"/>
              </a:lnSpc>
            </a:pPr>
            <a:r>
              <a:rPr lang="en-GB" dirty="0">
                <a:latin typeface="Book Antiqua" panose="02040602050305030304" pitchFamily="18" charset="0"/>
                <a:cs typeface="Big Caslon Medium" panose="02000603090000020003" pitchFamily="2" charset="-79"/>
              </a:rPr>
              <a:t>Each football team is composed of two parts: The staff, with the manager included, and the </a:t>
            </a:r>
            <a:r>
              <a:rPr lang="en-GB" u="sng" dirty="0">
                <a:latin typeface="Book Antiqua" panose="02040602050305030304" pitchFamily="18" charset="0"/>
                <a:cs typeface="Big Caslon Medium" panose="02000603090000020003" pitchFamily="2" charset="-79"/>
              </a:rPr>
              <a:t>Football Team</a:t>
            </a:r>
            <a:r>
              <a:rPr lang="en-GB" dirty="0">
                <a:latin typeface="Book Antiqua" panose="02040602050305030304" pitchFamily="18" charset="0"/>
                <a:cs typeface="Big Caslon Medium" panose="02000603090000020003" pitchFamily="2" charset="-79"/>
              </a:rPr>
              <a:t>.</a:t>
            </a:r>
          </a:p>
          <a:p>
            <a:pPr algn="l">
              <a:lnSpc>
                <a:spcPct val="150000"/>
              </a:lnSpc>
            </a:pPr>
            <a:r>
              <a:rPr lang="en-GB" u="sng" dirty="0">
                <a:latin typeface="Book Antiqua" panose="02040602050305030304" pitchFamily="18" charset="0"/>
                <a:cs typeface="Big Caslon Medium" panose="02000603090000020003" pitchFamily="2" charset="-79"/>
              </a:rPr>
              <a:t>We will focus on the Football Team, and, in particular, to the Procurement of Football players.</a:t>
            </a:r>
          </a:p>
          <a:p>
            <a:pPr algn="l">
              <a:lnSpc>
                <a:spcPct val="150000"/>
              </a:lnSpc>
            </a:pPr>
            <a:endParaRPr lang="en-GB" dirty="0">
              <a:latin typeface="Book Antiqua" panose="02040602050305030304" pitchFamily="18" charset="0"/>
              <a:cs typeface="Big Caslon Medium" panose="02000603090000020003" pitchFamily="2" charset="-79"/>
            </a:endParaRPr>
          </a:p>
          <a:p>
            <a:pPr algn="l">
              <a:lnSpc>
                <a:spcPct val="150000"/>
              </a:lnSpc>
            </a:pPr>
            <a:r>
              <a:rPr lang="en-GB" dirty="0">
                <a:latin typeface="Book Antiqua" panose="02040602050305030304" pitchFamily="18" charset="0"/>
                <a:cs typeface="Big Caslon Medium" panose="02000603090000020003" pitchFamily="2" charset="-79"/>
              </a:rPr>
              <a:t>Therefore, we will now focus on the main two ways you can procure a player, being a Football Club: </a:t>
            </a:r>
            <a:r>
              <a:rPr lang="en-GB" b="1" dirty="0">
                <a:latin typeface="Book Antiqua" panose="02040602050305030304" pitchFamily="18" charset="0"/>
                <a:cs typeface="Big Caslon Medium" panose="02000603090000020003" pitchFamily="2" charset="-79"/>
              </a:rPr>
              <a:t>Youth Academy </a:t>
            </a:r>
            <a:r>
              <a:rPr lang="en-GB" dirty="0">
                <a:latin typeface="Book Antiqua" panose="02040602050305030304" pitchFamily="18" charset="0"/>
                <a:cs typeface="Big Caslon Medium" panose="02000603090000020003" pitchFamily="2" charset="-79"/>
              </a:rPr>
              <a:t>&amp; </a:t>
            </a:r>
            <a:r>
              <a:rPr lang="en-GB" b="1" dirty="0">
                <a:latin typeface="Book Antiqua" panose="02040602050305030304" pitchFamily="18" charset="0"/>
                <a:cs typeface="Big Caslon Medium" panose="02000603090000020003" pitchFamily="2" charset="-79"/>
              </a:rPr>
              <a:t>Market Transactions.</a:t>
            </a:r>
          </a:p>
          <a:p>
            <a:pPr algn="l">
              <a:lnSpc>
                <a:spcPct val="150000"/>
              </a:lnSpc>
            </a:pPr>
            <a:endParaRPr lang="en-GB" b="1" dirty="0">
              <a:latin typeface="Book Antiqua" panose="02040602050305030304" pitchFamily="18" charset="0"/>
              <a:cs typeface="Big Caslon Medium" panose="02000603090000020003" pitchFamily="2" charset="-79"/>
            </a:endParaRPr>
          </a:p>
          <a:p>
            <a:pPr algn="l">
              <a:lnSpc>
                <a:spcPct val="150000"/>
              </a:lnSpc>
            </a:pPr>
            <a:r>
              <a:rPr lang="en-GB" b="1" dirty="0">
                <a:latin typeface="Book Antiqua" panose="02040602050305030304" pitchFamily="18" charset="0"/>
                <a:cs typeface="Big Caslon Medium" panose="02000603090000020003" pitchFamily="2" charset="-79"/>
              </a:rPr>
              <a:t>IMPORTANT</a:t>
            </a:r>
            <a:r>
              <a:rPr lang="en-GB" i="1" dirty="0">
                <a:latin typeface="Book Antiqua" panose="02040602050305030304" pitchFamily="18" charset="0"/>
                <a:cs typeface="Big Caslon Medium" panose="02000603090000020003" pitchFamily="2" charset="-79"/>
              </a:rPr>
              <a:t>: We will consider Football players as Assets. It is a special case, because usually human beings are considered as Labour, and are recognized certain rights. In the Football Industry, Clubs own the Football player: from their performance and for the rights of use of their image. They are booked as assets, and treated as such even economically</a:t>
            </a:r>
            <a:r>
              <a:rPr lang="en-GB" dirty="0">
                <a:latin typeface="Book Antiqua" panose="02040602050305030304" pitchFamily="18" charset="0"/>
                <a:cs typeface="Big Caslon Medium" panose="02000603090000020003" pitchFamily="2" charset="-79"/>
              </a:rPr>
              <a:t>.</a:t>
            </a:r>
          </a:p>
          <a:p>
            <a:pPr algn="l">
              <a:lnSpc>
                <a:spcPct val="150000"/>
              </a:lnSpc>
            </a:pPr>
            <a:endParaRPr lang="en-GB" dirty="0">
              <a:latin typeface="Book Antiqua" panose="02040602050305030304" pitchFamily="18" charset="0"/>
              <a:cs typeface="Big Caslon Medium" panose="02000603090000020003" pitchFamily="2" charset="-79"/>
            </a:endParaRPr>
          </a:p>
        </p:txBody>
      </p:sp>
    </p:spTree>
    <p:extLst>
      <p:ext uri="{BB962C8B-B14F-4D97-AF65-F5344CB8AC3E}">
        <p14:creationId xmlns:p14="http://schemas.microsoft.com/office/powerpoint/2010/main" val="3240232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637446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Ways to </a:t>
            </a:r>
            <a:r>
              <a:rPr lang="en-GB" sz="2000" dirty="0">
                <a:latin typeface="Book Antiqua" panose="02040602050305030304" pitchFamily="18" charset="0"/>
                <a:cs typeface="Big Caslon Medium" panose="02000603090000020003" pitchFamily="2" charset="-79"/>
              </a:rPr>
              <a:t>acquire</a:t>
            </a:r>
            <a:r>
              <a:rPr lang="it-IT" sz="2000" dirty="0">
                <a:latin typeface="Book Antiqua" panose="02040602050305030304" pitchFamily="18" charset="0"/>
                <a:cs typeface="Big Caslon Medium" panose="02000603090000020003" pitchFamily="2" charset="-79"/>
              </a:rPr>
              <a:t> a new player: a </a:t>
            </a:r>
            <a:r>
              <a:rPr lang="it-IT" sz="2000" dirty="0" err="1">
                <a:latin typeface="Book Antiqua" panose="02040602050305030304" pitchFamily="18" charset="0"/>
                <a:cs typeface="Big Caslon Medium" panose="02000603090000020003" pitchFamily="2" charset="-79"/>
              </a:rPr>
              <a:t>Footballer’s</a:t>
            </a:r>
            <a:r>
              <a:rPr lang="it-IT" sz="2000" dirty="0">
                <a:latin typeface="Book Antiqua" panose="02040602050305030304" pitchFamily="18" charset="0"/>
                <a:cs typeface="Big Caslon Medium" panose="02000603090000020003" pitchFamily="2" charset="-79"/>
              </a:rPr>
              <a:t> </a:t>
            </a:r>
            <a:r>
              <a:rPr lang="it-IT" sz="2000" dirty="0" err="1">
                <a:latin typeface="Book Antiqua" panose="02040602050305030304" pitchFamily="18" charset="0"/>
                <a:cs typeface="Big Caslon Medium" panose="02000603090000020003" pitchFamily="2" charset="-79"/>
              </a:rPr>
              <a:t>journey</a:t>
            </a:r>
            <a:endParaRPr lang="it-IT" sz="200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cxnSp>
        <p:nvCxnSpPr>
          <p:cNvPr id="2" name="Connettore 1 1">
            <a:extLst>
              <a:ext uri="{FF2B5EF4-FFF2-40B4-BE49-F238E27FC236}">
                <a16:creationId xmlns:a16="http://schemas.microsoft.com/office/drawing/2014/main" id="{617DCB16-758C-B607-B0F7-FAE38C909666}"/>
              </a:ext>
            </a:extLst>
          </p:cNvPr>
          <p:cNvCxnSpPr>
            <a:cxnSpLocks/>
          </p:cNvCxnSpPr>
          <p:nvPr/>
        </p:nvCxnSpPr>
        <p:spPr>
          <a:xfrm flipV="1">
            <a:off x="4085772" y="1609659"/>
            <a:ext cx="0" cy="5011673"/>
          </a:xfrm>
          <a:prstGeom prst="line">
            <a:avLst/>
          </a:prstGeom>
        </p:spPr>
        <p:style>
          <a:lnRef idx="2">
            <a:schemeClr val="dk1"/>
          </a:lnRef>
          <a:fillRef idx="0">
            <a:schemeClr val="dk1"/>
          </a:fillRef>
          <a:effectRef idx="1">
            <a:schemeClr val="dk1"/>
          </a:effectRef>
          <a:fontRef idx="minor">
            <a:schemeClr val="tx1"/>
          </a:fontRef>
        </p:style>
      </p:cxnSp>
      <p:sp>
        <p:nvSpPr>
          <p:cNvPr id="11" name="CasellaDiTesto 10">
            <a:extLst>
              <a:ext uri="{FF2B5EF4-FFF2-40B4-BE49-F238E27FC236}">
                <a16:creationId xmlns:a16="http://schemas.microsoft.com/office/drawing/2014/main" id="{08D1D02A-56C2-0322-25DA-53C905363815}"/>
              </a:ext>
            </a:extLst>
          </p:cNvPr>
          <p:cNvSpPr txBox="1"/>
          <p:nvPr/>
        </p:nvSpPr>
        <p:spPr>
          <a:xfrm>
            <a:off x="437721" y="1751332"/>
            <a:ext cx="1172910" cy="466859"/>
          </a:xfrm>
          <a:prstGeom prst="rect">
            <a:avLst/>
          </a:prstGeom>
          <a:noFill/>
        </p:spPr>
        <p:txBody>
          <a:bodyPr wrap="square" rtlCol="0">
            <a:spAutoFit/>
          </a:bodyPr>
          <a:lstStyle/>
          <a:p>
            <a:pPr algn="l">
              <a:lnSpc>
                <a:spcPct val="150000"/>
              </a:lnSpc>
            </a:pPr>
            <a:r>
              <a:rPr lang="en-GB" b="1" u="sng" dirty="0">
                <a:latin typeface="Book Antiqua" panose="02040602050305030304" pitchFamily="18" charset="0"/>
                <a:cs typeface="Big Caslon Medium" panose="02000603090000020003" pitchFamily="2" charset="-79"/>
              </a:rPr>
              <a:t>Age 0-11</a:t>
            </a:r>
          </a:p>
        </p:txBody>
      </p:sp>
      <p:sp>
        <p:nvSpPr>
          <p:cNvPr id="12" name="CasellaDiTesto 11">
            <a:extLst>
              <a:ext uri="{FF2B5EF4-FFF2-40B4-BE49-F238E27FC236}">
                <a16:creationId xmlns:a16="http://schemas.microsoft.com/office/drawing/2014/main" id="{C9826912-405B-59CF-EE28-17B7163F3364}"/>
              </a:ext>
            </a:extLst>
          </p:cNvPr>
          <p:cNvSpPr txBox="1"/>
          <p:nvPr/>
        </p:nvSpPr>
        <p:spPr>
          <a:xfrm>
            <a:off x="472190" y="2238411"/>
            <a:ext cx="3088639" cy="383631"/>
          </a:xfrm>
          <a:prstGeom prst="rect">
            <a:avLst/>
          </a:prstGeom>
          <a:noFill/>
        </p:spPr>
        <p:txBody>
          <a:bodyPr wrap="square" rtlCol="0">
            <a:spAutoFit/>
          </a:bodyPr>
          <a:lstStyle/>
          <a:p>
            <a:pPr algn="l">
              <a:lnSpc>
                <a:spcPct val="150000"/>
              </a:lnSpc>
            </a:pPr>
            <a:r>
              <a:rPr lang="en-GB" sz="1400" dirty="0">
                <a:latin typeface="Book Antiqua" panose="02040602050305030304" pitchFamily="18" charset="0"/>
                <a:cs typeface="Big Caslon Medium" panose="02000603090000020003" pitchFamily="2" charset="-79"/>
              </a:rPr>
              <a:t>- Kids start playing</a:t>
            </a:r>
          </a:p>
        </p:txBody>
      </p:sp>
      <p:sp>
        <p:nvSpPr>
          <p:cNvPr id="14" name="CasellaDiTesto 13">
            <a:extLst>
              <a:ext uri="{FF2B5EF4-FFF2-40B4-BE49-F238E27FC236}">
                <a16:creationId xmlns:a16="http://schemas.microsoft.com/office/drawing/2014/main" id="{5CFB0CF1-72C5-6B78-4BD7-F9C600E26AAF}"/>
              </a:ext>
            </a:extLst>
          </p:cNvPr>
          <p:cNvSpPr txBox="1"/>
          <p:nvPr/>
        </p:nvSpPr>
        <p:spPr>
          <a:xfrm>
            <a:off x="2221824" y="2665771"/>
            <a:ext cx="3402287" cy="706797"/>
          </a:xfrm>
          <a:prstGeom prst="rect">
            <a:avLst/>
          </a:prstGeom>
          <a:noFill/>
        </p:spPr>
        <p:txBody>
          <a:bodyPr wrap="square" rtlCol="0">
            <a:spAutoFit/>
          </a:bodyPr>
          <a:lstStyle/>
          <a:p>
            <a:pPr algn="l">
              <a:lnSpc>
                <a:spcPct val="150000"/>
              </a:lnSpc>
            </a:pPr>
            <a:r>
              <a:rPr lang="en-GB" sz="1400" dirty="0">
                <a:latin typeface="Book Antiqua" panose="02040602050305030304" pitchFamily="18" charset="0"/>
                <a:cs typeface="Big Caslon Medium" panose="02000603090000020003" pitchFamily="2" charset="-79"/>
              </a:rPr>
              <a:t> - Sport’s </a:t>
            </a:r>
          </a:p>
          <a:p>
            <a:pPr algn="l">
              <a:lnSpc>
                <a:spcPct val="150000"/>
              </a:lnSpc>
            </a:pPr>
            <a:r>
              <a:rPr lang="en-GB" sz="1400" dirty="0">
                <a:latin typeface="Book Antiqua" panose="02040602050305030304" pitchFamily="18" charset="0"/>
                <a:cs typeface="Big Caslon Medium" panose="02000603090000020003" pitchFamily="2" charset="-79"/>
              </a:rPr>
              <a:t>Promotion &amp; Culture</a:t>
            </a:r>
          </a:p>
        </p:txBody>
      </p:sp>
      <p:pic>
        <p:nvPicPr>
          <p:cNvPr id="16" name="Immagine 15" descr="Immagine che contiene testo, schermata, numero, Carattere&#10;&#10;Descrizione generata automaticamente">
            <a:extLst>
              <a:ext uri="{FF2B5EF4-FFF2-40B4-BE49-F238E27FC236}">
                <a16:creationId xmlns:a16="http://schemas.microsoft.com/office/drawing/2014/main" id="{8F5D9356-DF51-0C88-1784-027F9A17A24B}"/>
              </a:ext>
            </a:extLst>
          </p:cNvPr>
          <p:cNvPicPr>
            <a:picLocks noChangeAspect="1"/>
          </p:cNvPicPr>
          <p:nvPr/>
        </p:nvPicPr>
        <p:blipFill rotWithShape="1">
          <a:blip r:embed="rId2"/>
          <a:srcRect l="14553" t="5988" r="70986" b="67017"/>
          <a:stretch/>
        </p:blipFill>
        <p:spPr>
          <a:xfrm>
            <a:off x="1430096" y="3630843"/>
            <a:ext cx="1594324" cy="2880876"/>
          </a:xfrm>
          <a:prstGeom prst="rect">
            <a:avLst/>
          </a:prstGeom>
        </p:spPr>
      </p:pic>
      <p:cxnSp>
        <p:nvCxnSpPr>
          <p:cNvPr id="17" name="Connettore 1 16">
            <a:extLst>
              <a:ext uri="{FF2B5EF4-FFF2-40B4-BE49-F238E27FC236}">
                <a16:creationId xmlns:a16="http://schemas.microsoft.com/office/drawing/2014/main" id="{416BFF1E-591E-6545-5B1E-6F573F86ECFF}"/>
              </a:ext>
            </a:extLst>
          </p:cNvPr>
          <p:cNvCxnSpPr>
            <a:cxnSpLocks/>
          </p:cNvCxnSpPr>
          <p:nvPr/>
        </p:nvCxnSpPr>
        <p:spPr>
          <a:xfrm flipV="1">
            <a:off x="8162472" y="1610779"/>
            <a:ext cx="0" cy="5010553"/>
          </a:xfrm>
          <a:prstGeom prst="line">
            <a:avLst/>
          </a:prstGeom>
        </p:spPr>
        <p:style>
          <a:lnRef idx="2">
            <a:schemeClr val="dk1"/>
          </a:lnRef>
          <a:fillRef idx="0">
            <a:schemeClr val="dk1"/>
          </a:fillRef>
          <a:effectRef idx="1">
            <a:schemeClr val="dk1"/>
          </a:effectRef>
          <a:fontRef idx="minor">
            <a:schemeClr val="tx1"/>
          </a:fontRef>
        </p:style>
      </p:cxnSp>
      <p:sp>
        <p:nvSpPr>
          <p:cNvPr id="18" name="CasellaDiTesto 17">
            <a:extLst>
              <a:ext uri="{FF2B5EF4-FFF2-40B4-BE49-F238E27FC236}">
                <a16:creationId xmlns:a16="http://schemas.microsoft.com/office/drawing/2014/main" id="{2D01D5F6-68DB-BD84-F6D7-4AEE759A2CD8}"/>
              </a:ext>
            </a:extLst>
          </p:cNvPr>
          <p:cNvSpPr txBox="1"/>
          <p:nvPr/>
        </p:nvSpPr>
        <p:spPr>
          <a:xfrm>
            <a:off x="4065989" y="1720524"/>
            <a:ext cx="1289755" cy="466859"/>
          </a:xfrm>
          <a:prstGeom prst="rect">
            <a:avLst/>
          </a:prstGeom>
          <a:noFill/>
        </p:spPr>
        <p:txBody>
          <a:bodyPr wrap="square" rtlCol="0">
            <a:spAutoFit/>
          </a:bodyPr>
          <a:lstStyle/>
          <a:p>
            <a:pPr algn="l">
              <a:lnSpc>
                <a:spcPct val="150000"/>
              </a:lnSpc>
            </a:pPr>
            <a:r>
              <a:rPr lang="en-GB" b="1" u="sng" dirty="0">
                <a:latin typeface="Book Antiqua" panose="02040602050305030304" pitchFamily="18" charset="0"/>
                <a:cs typeface="Big Caslon Medium" panose="02000603090000020003" pitchFamily="2" charset="-79"/>
              </a:rPr>
              <a:t>Age 12-18</a:t>
            </a:r>
          </a:p>
        </p:txBody>
      </p:sp>
      <p:sp>
        <p:nvSpPr>
          <p:cNvPr id="19" name="CasellaDiTesto 18">
            <a:extLst>
              <a:ext uri="{FF2B5EF4-FFF2-40B4-BE49-F238E27FC236}">
                <a16:creationId xmlns:a16="http://schemas.microsoft.com/office/drawing/2014/main" id="{1136E7A4-713F-2CD1-6391-42F7BAE6E2BC}"/>
              </a:ext>
            </a:extLst>
          </p:cNvPr>
          <p:cNvSpPr txBox="1"/>
          <p:nvPr/>
        </p:nvSpPr>
        <p:spPr>
          <a:xfrm>
            <a:off x="4134498" y="2251333"/>
            <a:ext cx="3088639" cy="383631"/>
          </a:xfrm>
          <a:prstGeom prst="rect">
            <a:avLst/>
          </a:prstGeom>
          <a:noFill/>
        </p:spPr>
        <p:txBody>
          <a:bodyPr wrap="square" rtlCol="0">
            <a:spAutoFit/>
          </a:bodyPr>
          <a:lstStyle/>
          <a:p>
            <a:pPr algn="l">
              <a:lnSpc>
                <a:spcPct val="150000"/>
              </a:lnSpc>
            </a:pPr>
            <a:r>
              <a:rPr lang="en-GB" sz="1400" dirty="0">
                <a:latin typeface="Book Antiqua" panose="02040602050305030304" pitchFamily="18" charset="0"/>
                <a:cs typeface="Big Caslon Medium" panose="02000603090000020003" pitchFamily="2" charset="-79"/>
              </a:rPr>
              <a:t>- Talent starts emerging</a:t>
            </a:r>
          </a:p>
        </p:txBody>
      </p:sp>
      <p:sp>
        <p:nvSpPr>
          <p:cNvPr id="20" name="CasellaDiTesto 19">
            <a:extLst>
              <a:ext uri="{FF2B5EF4-FFF2-40B4-BE49-F238E27FC236}">
                <a16:creationId xmlns:a16="http://schemas.microsoft.com/office/drawing/2014/main" id="{3D27D2CC-3078-19A2-E540-23373CBE4028}"/>
              </a:ext>
            </a:extLst>
          </p:cNvPr>
          <p:cNvSpPr txBox="1"/>
          <p:nvPr/>
        </p:nvSpPr>
        <p:spPr>
          <a:xfrm>
            <a:off x="4170269" y="2665771"/>
            <a:ext cx="1887434" cy="706797"/>
          </a:xfrm>
          <a:prstGeom prst="rect">
            <a:avLst/>
          </a:prstGeom>
          <a:noFill/>
        </p:spPr>
        <p:txBody>
          <a:bodyPr wrap="square" rtlCol="0">
            <a:spAutoFit/>
          </a:bodyPr>
          <a:lstStyle/>
          <a:p>
            <a:pPr algn="l">
              <a:lnSpc>
                <a:spcPct val="150000"/>
              </a:lnSpc>
            </a:pPr>
            <a:r>
              <a:rPr lang="en-GB" sz="1400" dirty="0">
                <a:latin typeface="Book Antiqua" panose="02040602050305030304" pitchFamily="18" charset="0"/>
                <a:cs typeface="Big Caslon Medium" panose="02000603090000020003" pitchFamily="2" charset="-79"/>
              </a:rPr>
              <a:t>- Kids train in football schools</a:t>
            </a:r>
          </a:p>
        </p:txBody>
      </p:sp>
      <p:sp>
        <p:nvSpPr>
          <p:cNvPr id="21" name="CasellaDiTesto 20">
            <a:extLst>
              <a:ext uri="{FF2B5EF4-FFF2-40B4-BE49-F238E27FC236}">
                <a16:creationId xmlns:a16="http://schemas.microsoft.com/office/drawing/2014/main" id="{DE69D708-3651-8DB0-5175-A976960F9719}"/>
              </a:ext>
            </a:extLst>
          </p:cNvPr>
          <p:cNvSpPr txBox="1"/>
          <p:nvPr/>
        </p:nvSpPr>
        <p:spPr>
          <a:xfrm>
            <a:off x="4114128" y="3431704"/>
            <a:ext cx="2144636" cy="706797"/>
          </a:xfrm>
          <a:prstGeom prst="rect">
            <a:avLst/>
          </a:prstGeom>
          <a:noFill/>
        </p:spPr>
        <p:txBody>
          <a:bodyPr wrap="square" rtlCol="0">
            <a:spAutoFit/>
          </a:bodyPr>
          <a:lstStyle/>
          <a:p>
            <a:pPr algn="l">
              <a:lnSpc>
                <a:spcPct val="150000"/>
              </a:lnSpc>
            </a:pPr>
            <a:r>
              <a:rPr lang="en-GB" sz="1400" dirty="0">
                <a:latin typeface="Book Antiqua" panose="02040602050305030304" pitchFamily="18" charset="0"/>
                <a:cs typeface="Big Caslon Medium" panose="02000603090000020003" pitchFamily="2" charset="-79"/>
              </a:rPr>
              <a:t>- The best get selected for Top Club’s Academy</a:t>
            </a:r>
          </a:p>
        </p:txBody>
      </p:sp>
      <p:sp>
        <p:nvSpPr>
          <p:cNvPr id="22" name="CasellaDiTesto 21">
            <a:extLst>
              <a:ext uri="{FF2B5EF4-FFF2-40B4-BE49-F238E27FC236}">
                <a16:creationId xmlns:a16="http://schemas.microsoft.com/office/drawing/2014/main" id="{5FDD547B-3B49-2AF2-F128-966F0BC21A52}"/>
              </a:ext>
            </a:extLst>
          </p:cNvPr>
          <p:cNvSpPr txBox="1"/>
          <p:nvPr/>
        </p:nvSpPr>
        <p:spPr>
          <a:xfrm>
            <a:off x="4131558" y="5085637"/>
            <a:ext cx="2144636" cy="706797"/>
          </a:xfrm>
          <a:prstGeom prst="rect">
            <a:avLst/>
          </a:prstGeom>
          <a:noFill/>
        </p:spPr>
        <p:txBody>
          <a:bodyPr wrap="square" rtlCol="0">
            <a:spAutoFit/>
          </a:bodyPr>
          <a:lstStyle/>
          <a:p>
            <a:pPr>
              <a:lnSpc>
                <a:spcPct val="150000"/>
              </a:lnSpc>
            </a:pPr>
            <a:r>
              <a:rPr lang="en-GB" sz="1400" dirty="0">
                <a:latin typeface="Book Antiqua" panose="02040602050305030304" pitchFamily="18" charset="0"/>
                <a:cs typeface="Big Caslon Medium" panose="02000603090000020003" pitchFamily="2" charset="-79"/>
              </a:rPr>
              <a:t>- The others populate lower-level leagues</a:t>
            </a:r>
          </a:p>
        </p:txBody>
      </p:sp>
      <p:pic>
        <p:nvPicPr>
          <p:cNvPr id="23" name="Immagine 22" descr="Immagine che contiene testo, schermata, numero, Carattere&#10;&#10;Descrizione generata automaticamente">
            <a:extLst>
              <a:ext uri="{FF2B5EF4-FFF2-40B4-BE49-F238E27FC236}">
                <a16:creationId xmlns:a16="http://schemas.microsoft.com/office/drawing/2014/main" id="{A08E905A-BE86-DE97-D4F9-4676C8B6F4C2}"/>
              </a:ext>
            </a:extLst>
          </p:cNvPr>
          <p:cNvPicPr>
            <a:picLocks noChangeAspect="1"/>
          </p:cNvPicPr>
          <p:nvPr/>
        </p:nvPicPr>
        <p:blipFill rotWithShape="1">
          <a:blip r:embed="rId2"/>
          <a:srcRect l="29113" t="6527" r="56992" b="51891"/>
          <a:stretch/>
        </p:blipFill>
        <p:spPr>
          <a:xfrm>
            <a:off x="6821249" y="2871159"/>
            <a:ext cx="1256727" cy="3640560"/>
          </a:xfrm>
          <a:prstGeom prst="rect">
            <a:avLst/>
          </a:prstGeom>
        </p:spPr>
      </p:pic>
      <p:pic>
        <p:nvPicPr>
          <p:cNvPr id="24" name="Immagine 23" descr="Immagine che contiene testo, schermata, numero, Carattere&#10;&#10;Descrizione generata automaticamente">
            <a:extLst>
              <a:ext uri="{FF2B5EF4-FFF2-40B4-BE49-F238E27FC236}">
                <a16:creationId xmlns:a16="http://schemas.microsoft.com/office/drawing/2014/main" id="{5DEDB7D8-5B33-20B9-7BAB-2DB11B98D49B}"/>
              </a:ext>
            </a:extLst>
          </p:cNvPr>
          <p:cNvPicPr>
            <a:picLocks noChangeAspect="1"/>
          </p:cNvPicPr>
          <p:nvPr/>
        </p:nvPicPr>
        <p:blipFill rotWithShape="1">
          <a:blip r:embed="rId2"/>
          <a:srcRect l="15505" t="41213" r="71607" b="51891"/>
          <a:stretch/>
        </p:blipFill>
        <p:spPr>
          <a:xfrm>
            <a:off x="4360090" y="4132617"/>
            <a:ext cx="1433266" cy="742323"/>
          </a:xfrm>
          <a:prstGeom prst="rect">
            <a:avLst/>
          </a:prstGeom>
        </p:spPr>
      </p:pic>
      <p:sp>
        <p:nvSpPr>
          <p:cNvPr id="25" name="CasellaDiTesto 24">
            <a:extLst>
              <a:ext uri="{FF2B5EF4-FFF2-40B4-BE49-F238E27FC236}">
                <a16:creationId xmlns:a16="http://schemas.microsoft.com/office/drawing/2014/main" id="{0A608A70-8756-2128-00D9-35EF8F6F5B16}"/>
              </a:ext>
            </a:extLst>
          </p:cNvPr>
          <p:cNvSpPr txBox="1"/>
          <p:nvPr/>
        </p:nvSpPr>
        <p:spPr>
          <a:xfrm>
            <a:off x="8160571" y="1686959"/>
            <a:ext cx="1289755" cy="466859"/>
          </a:xfrm>
          <a:prstGeom prst="rect">
            <a:avLst/>
          </a:prstGeom>
          <a:noFill/>
        </p:spPr>
        <p:txBody>
          <a:bodyPr wrap="square" rtlCol="0">
            <a:spAutoFit/>
          </a:bodyPr>
          <a:lstStyle/>
          <a:p>
            <a:pPr algn="l">
              <a:lnSpc>
                <a:spcPct val="150000"/>
              </a:lnSpc>
            </a:pPr>
            <a:r>
              <a:rPr lang="en-GB" b="1" u="sng" dirty="0">
                <a:latin typeface="Book Antiqua" panose="02040602050305030304" pitchFamily="18" charset="0"/>
                <a:cs typeface="Big Caslon Medium" panose="02000603090000020003" pitchFamily="2" charset="-79"/>
              </a:rPr>
              <a:t>Age 19 -</a:t>
            </a:r>
          </a:p>
        </p:txBody>
      </p:sp>
      <p:sp>
        <p:nvSpPr>
          <p:cNvPr id="26" name="CasellaDiTesto 25">
            <a:extLst>
              <a:ext uri="{FF2B5EF4-FFF2-40B4-BE49-F238E27FC236}">
                <a16:creationId xmlns:a16="http://schemas.microsoft.com/office/drawing/2014/main" id="{80905E38-CF5A-57D5-A610-834222B44BC4}"/>
              </a:ext>
            </a:extLst>
          </p:cNvPr>
          <p:cNvSpPr txBox="1"/>
          <p:nvPr/>
        </p:nvSpPr>
        <p:spPr>
          <a:xfrm>
            <a:off x="8243248" y="2076518"/>
            <a:ext cx="3088639" cy="706797"/>
          </a:xfrm>
          <a:prstGeom prst="rect">
            <a:avLst/>
          </a:prstGeom>
          <a:noFill/>
        </p:spPr>
        <p:txBody>
          <a:bodyPr wrap="square" rtlCol="0">
            <a:spAutoFit/>
          </a:bodyPr>
          <a:lstStyle/>
          <a:p>
            <a:pPr algn="l">
              <a:lnSpc>
                <a:spcPct val="150000"/>
              </a:lnSpc>
            </a:pPr>
            <a:r>
              <a:rPr lang="en-GB" sz="1400" dirty="0">
                <a:latin typeface="Book Antiqua" panose="02040602050305030304" pitchFamily="18" charset="0"/>
                <a:cs typeface="Big Caslon Medium" panose="02000603090000020003" pitchFamily="2" charset="-79"/>
              </a:rPr>
              <a:t>- The best Academy players go to the first teams</a:t>
            </a:r>
          </a:p>
        </p:txBody>
      </p:sp>
      <p:sp>
        <p:nvSpPr>
          <p:cNvPr id="27" name="CasellaDiTesto 26">
            <a:extLst>
              <a:ext uri="{FF2B5EF4-FFF2-40B4-BE49-F238E27FC236}">
                <a16:creationId xmlns:a16="http://schemas.microsoft.com/office/drawing/2014/main" id="{7E0D0F10-DAC4-6D9F-5BE1-BB0B8BF849DE}"/>
              </a:ext>
            </a:extLst>
          </p:cNvPr>
          <p:cNvSpPr txBox="1"/>
          <p:nvPr/>
        </p:nvSpPr>
        <p:spPr>
          <a:xfrm>
            <a:off x="8221467" y="2860289"/>
            <a:ext cx="3402287" cy="706797"/>
          </a:xfrm>
          <a:prstGeom prst="rect">
            <a:avLst/>
          </a:prstGeom>
          <a:noFill/>
        </p:spPr>
        <p:txBody>
          <a:bodyPr wrap="square" rtlCol="0">
            <a:spAutoFit/>
          </a:bodyPr>
          <a:lstStyle/>
          <a:p>
            <a:pPr algn="l">
              <a:lnSpc>
                <a:spcPct val="150000"/>
              </a:lnSpc>
            </a:pPr>
            <a:r>
              <a:rPr lang="en-GB" sz="1400" dirty="0">
                <a:latin typeface="Book Antiqua" panose="02040602050305030304" pitchFamily="18" charset="0"/>
                <a:cs typeface="Big Caslon Medium" panose="02000603090000020003" pitchFamily="2" charset="-79"/>
              </a:rPr>
              <a:t>- Others get sold or loaned to make experience</a:t>
            </a:r>
          </a:p>
        </p:txBody>
      </p:sp>
      <p:sp>
        <p:nvSpPr>
          <p:cNvPr id="28" name="CasellaDiTesto 27">
            <a:extLst>
              <a:ext uri="{FF2B5EF4-FFF2-40B4-BE49-F238E27FC236}">
                <a16:creationId xmlns:a16="http://schemas.microsoft.com/office/drawing/2014/main" id="{3968C5E0-6F8C-B642-9EF6-D6358BC31566}"/>
              </a:ext>
            </a:extLst>
          </p:cNvPr>
          <p:cNvSpPr txBox="1"/>
          <p:nvPr/>
        </p:nvSpPr>
        <p:spPr>
          <a:xfrm>
            <a:off x="8205323" y="3683342"/>
            <a:ext cx="3402287" cy="1029962"/>
          </a:xfrm>
          <a:prstGeom prst="rect">
            <a:avLst/>
          </a:prstGeom>
          <a:noFill/>
        </p:spPr>
        <p:txBody>
          <a:bodyPr wrap="square" rtlCol="0">
            <a:spAutoFit/>
          </a:bodyPr>
          <a:lstStyle/>
          <a:p>
            <a:pPr algn="l">
              <a:lnSpc>
                <a:spcPct val="150000"/>
              </a:lnSpc>
            </a:pPr>
            <a:r>
              <a:rPr lang="en-GB" sz="1400" dirty="0">
                <a:latin typeface="Book Antiqua" panose="02040602050305030304" pitchFamily="18" charset="0"/>
                <a:cs typeface="Big Caslon Medium" panose="02000603090000020003" pitchFamily="2" charset="-79"/>
              </a:rPr>
              <a:t>- </a:t>
            </a:r>
            <a:r>
              <a:rPr lang="en-GB" sz="1400" b="1" dirty="0">
                <a:latin typeface="Book Antiqua" panose="02040602050305030304" pitchFamily="18" charset="0"/>
                <a:cs typeface="Big Caslon Medium" panose="02000603090000020003" pitchFamily="2" charset="-79"/>
              </a:rPr>
              <a:t>The Club sells/buys players every year, during the winter and summer windows</a:t>
            </a:r>
          </a:p>
        </p:txBody>
      </p:sp>
      <p:pic>
        <p:nvPicPr>
          <p:cNvPr id="7" name="Immagine 6" descr="Immagine che contiene testo, schermata, diagramma, Parallelo&#10;&#10;Descrizione generata automaticamente">
            <a:extLst>
              <a:ext uri="{FF2B5EF4-FFF2-40B4-BE49-F238E27FC236}">
                <a16:creationId xmlns:a16="http://schemas.microsoft.com/office/drawing/2014/main" id="{F31D9E3C-C1CD-B45C-E5C2-0EFFF77E8230}"/>
              </a:ext>
            </a:extLst>
          </p:cNvPr>
          <p:cNvPicPr>
            <a:picLocks noChangeAspect="1"/>
          </p:cNvPicPr>
          <p:nvPr/>
        </p:nvPicPr>
        <p:blipFill>
          <a:blip r:embed="rId3"/>
          <a:stretch>
            <a:fillRect/>
          </a:stretch>
        </p:blipFill>
        <p:spPr>
          <a:xfrm>
            <a:off x="8243248" y="4780283"/>
            <a:ext cx="3284275" cy="1839194"/>
          </a:xfrm>
          <a:prstGeom prst="rect">
            <a:avLst/>
          </a:prstGeom>
        </p:spPr>
      </p:pic>
      <p:grpSp>
        <p:nvGrpSpPr>
          <p:cNvPr id="3" name="Gruppo 2">
            <a:extLst>
              <a:ext uri="{FF2B5EF4-FFF2-40B4-BE49-F238E27FC236}">
                <a16:creationId xmlns:a16="http://schemas.microsoft.com/office/drawing/2014/main" id="{0E425EF9-4F7D-92DD-AB58-42513870AA2D}"/>
              </a:ext>
            </a:extLst>
          </p:cNvPr>
          <p:cNvGrpSpPr/>
          <p:nvPr/>
        </p:nvGrpSpPr>
        <p:grpSpPr>
          <a:xfrm>
            <a:off x="142243" y="1751397"/>
            <a:ext cx="11584368" cy="4009907"/>
            <a:chOff x="142243" y="1751397"/>
            <a:chExt cx="11584368" cy="4009907"/>
          </a:xfrm>
        </p:grpSpPr>
        <p:sp>
          <p:nvSpPr>
            <p:cNvPr id="15" name="CasellaDiTesto 14">
              <a:extLst>
                <a:ext uri="{FF2B5EF4-FFF2-40B4-BE49-F238E27FC236}">
                  <a16:creationId xmlns:a16="http://schemas.microsoft.com/office/drawing/2014/main" id="{E97B9738-6889-48BC-CC45-06EC97022395}"/>
                </a:ext>
              </a:extLst>
            </p:cNvPr>
            <p:cNvSpPr txBox="1"/>
            <p:nvPr/>
          </p:nvSpPr>
          <p:spPr>
            <a:xfrm>
              <a:off x="142243" y="5055405"/>
              <a:ext cx="1581971" cy="705899"/>
            </a:xfrm>
            <a:prstGeom prst="rect">
              <a:avLst/>
            </a:prstGeom>
            <a:solidFill>
              <a:schemeClr val="bg1"/>
            </a:solidFill>
            <a:ln>
              <a:solidFill>
                <a:schemeClr val="tx1"/>
              </a:solidFill>
            </a:ln>
          </p:spPr>
          <p:txBody>
            <a:bodyPr wrap="square" rtlCol="0">
              <a:spAutoFit/>
            </a:bodyPr>
            <a:lstStyle/>
            <a:p>
              <a:pPr algn="ctr">
                <a:lnSpc>
                  <a:spcPct val="150000"/>
                </a:lnSpc>
              </a:pPr>
              <a:r>
                <a:rPr lang="en-GB" sz="1400" b="1" dirty="0">
                  <a:latin typeface="Book Antiqua" panose="02040602050305030304" pitchFamily="18" charset="0"/>
                  <a:cs typeface="Big Caslon Medium" panose="02000603090000020003" pitchFamily="2" charset="-79"/>
                </a:rPr>
                <a:t>Public Administration</a:t>
              </a:r>
            </a:p>
          </p:txBody>
        </p:sp>
        <p:sp>
          <p:nvSpPr>
            <p:cNvPr id="39" name="CasellaDiTesto 38">
              <a:extLst>
                <a:ext uri="{FF2B5EF4-FFF2-40B4-BE49-F238E27FC236}">
                  <a16:creationId xmlns:a16="http://schemas.microsoft.com/office/drawing/2014/main" id="{A7D10B43-902F-124A-B4BD-09671ED02EE5}"/>
                </a:ext>
              </a:extLst>
            </p:cNvPr>
            <p:cNvSpPr txBox="1"/>
            <p:nvPr/>
          </p:nvSpPr>
          <p:spPr>
            <a:xfrm>
              <a:off x="6327942" y="1751397"/>
              <a:ext cx="1366378" cy="1172244"/>
            </a:xfrm>
            <a:prstGeom prst="rect">
              <a:avLst/>
            </a:prstGeom>
            <a:solidFill>
              <a:schemeClr val="bg1"/>
            </a:solidFill>
            <a:ln>
              <a:solidFill>
                <a:schemeClr val="tx1"/>
              </a:solidFill>
            </a:ln>
          </p:spPr>
          <p:txBody>
            <a:bodyPr wrap="square" rtlCol="0">
              <a:spAutoFit/>
            </a:bodyPr>
            <a:lstStyle/>
            <a:p>
              <a:pPr algn="ctr">
                <a:lnSpc>
                  <a:spcPct val="150000"/>
                </a:lnSpc>
              </a:pPr>
              <a:r>
                <a:rPr lang="en-GB" sz="1200" b="1" dirty="0">
                  <a:latin typeface="Book Antiqua" panose="02040602050305030304" pitchFamily="18" charset="0"/>
                  <a:cs typeface="Big Caslon Medium" panose="02000603090000020003" pitchFamily="2" charset="-79"/>
                </a:rPr>
                <a:t>Public Administration</a:t>
              </a:r>
            </a:p>
            <a:p>
              <a:pPr algn="ctr">
                <a:lnSpc>
                  <a:spcPct val="150000"/>
                </a:lnSpc>
              </a:pPr>
              <a:r>
                <a:rPr lang="en-GB" sz="1200" b="1" dirty="0">
                  <a:latin typeface="Book Antiqua" panose="02040602050305030304" pitchFamily="18" charset="0"/>
                  <a:cs typeface="Big Caslon Medium" panose="02000603090000020003" pitchFamily="2" charset="-79"/>
                </a:rPr>
                <a:t>&amp;</a:t>
              </a:r>
            </a:p>
            <a:p>
              <a:pPr algn="ctr">
                <a:lnSpc>
                  <a:spcPct val="150000"/>
                </a:lnSpc>
              </a:pPr>
              <a:r>
                <a:rPr lang="en-GB" sz="1200" b="1" dirty="0">
                  <a:latin typeface="Book Antiqua" panose="02040602050305030304" pitchFamily="18" charset="0"/>
                  <a:cs typeface="Big Caslon Medium" panose="02000603090000020003" pitchFamily="2" charset="-79"/>
                </a:rPr>
                <a:t>Investors</a:t>
              </a:r>
            </a:p>
          </p:txBody>
        </p:sp>
        <p:sp>
          <p:nvSpPr>
            <p:cNvPr id="10" name="CasellaDiTesto 9">
              <a:extLst>
                <a:ext uri="{FF2B5EF4-FFF2-40B4-BE49-F238E27FC236}">
                  <a16:creationId xmlns:a16="http://schemas.microsoft.com/office/drawing/2014/main" id="{E00C9737-595B-C93E-3CE0-8F631E2AB22B}"/>
                </a:ext>
              </a:extLst>
            </p:cNvPr>
            <p:cNvSpPr txBox="1"/>
            <p:nvPr/>
          </p:nvSpPr>
          <p:spPr>
            <a:xfrm>
              <a:off x="10360233" y="1770568"/>
              <a:ext cx="1366378" cy="341247"/>
            </a:xfrm>
            <a:prstGeom prst="rect">
              <a:avLst/>
            </a:prstGeom>
            <a:solidFill>
              <a:schemeClr val="bg1"/>
            </a:solidFill>
            <a:ln>
              <a:solidFill>
                <a:schemeClr val="tx1"/>
              </a:solidFill>
            </a:ln>
          </p:spPr>
          <p:txBody>
            <a:bodyPr wrap="square" rtlCol="0">
              <a:spAutoFit/>
            </a:bodyPr>
            <a:lstStyle/>
            <a:p>
              <a:pPr algn="ctr">
                <a:lnSpc>
                  <a:spcPct val="150000"/>
                </a:lnSpc>
              </a:pPr>
              <a:r>
                <a:rPr lang="en-GB" sz="1200" b="1" dirty="0">
                  <a:latin typeface="Book Antiqua" panose="02040602050305030304" pitchFamily="18" charset="0"/>
                  <a:cs typeface="Big Caslon Medium" panose="02000603090000020003" pitchFamily="2" charset="-79"/>
                </a:rPr>
                <a:t>Investors</a:t>
              </a:r>
            </a:p>
          </p:txBody>
        </p:sp>
      </p:grpSp>
    </p:spTree>
    <p:extLst>
      <p:ext uri="{BB962C8B-B14F-4D97-AF65-F5344CB8AC3E}">
        <p14:creationId xmlns:p14="http://schemas.microsoft.com/office/powerpoint/2010/main" val="24894507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ttangolo 3">
            <a:extLst>
              <a:ext uri="{FF2B5EF4-FFF2-40B4-BE49-F238E27FC236}">
                <a16:creationId xmlns:a16="http://schemas.microsoft.com/office/drawing/2014/main" id="{826CA392-FC85-6D20-ED2D-AE101ACBE56F}"/>
              </a:ext>
            </a:extLst>
          </p:cNvPr>
          <p:cNvSpPr/>
          <p:nvPr/>
        </p:nvSpPr>
        <p:spPr>
          <a:xfrm>
            <a:off x="0" y="0"/>
            <a:ext cx="11248222" cy="1610779"/>
          </a:xfrm>
          <a:prstGeom prst="rect">
            <a:avLst/>
          </a:prstGeom>
          <a:gradFill>
            <a:gsLst>
              <a:gs pos="100000">
                <a:schemeClr val="bg2">
                  <a:alpha val="0"/>
                </a:schemeClr>
              </a:gs>
              <a:gs pos="0">
                <a:srgbClr val="00B050">
                  <a:alpha val="70000"/>
                </a:srgbClr>
              </a:gs>
            </a:gsLst>
            <a:lin ang="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sz="1400" dirty="0">
              <a:solidFill>
                <a:schemeClr val="tx1"/>
              </a:solidFill>
            </a:endParaRPr>
          </a:p>
        </p:txBody>
      </p:sp>
      <p:sp>
        <p:nvSpPr>
          <p:cNvPr id="5" name="Titolo 1">
            <a:extLst>
              <a:ext uri="{FF2B5EF4-FFF2-40B4-BE49-F238E27FC236}">
                <a16:creationId xmlns:a16="http://schemas.microsoft.com/office/drawing/2014/main" id="{F9C165AA-EE00-67F4-33E1-30D21B7D1C15}"/>
              </a:ext>
            </a:extLst>
          </p:cNvPr>
          <p:cNvSpPr txBox="1">
            <a:spLocks/>
          </p:cNvSpPr>
          <p:nvPr/>
        </p:nvSpPr>
        <p:spPr>
          <a:xfrm>
            <a:off x="394631" y="641114"/>
            <a:ext cx="637446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2000" dirty="0">
                <a:latin typeface="Book Antiqua" panose="02040602050305030304" pitchFamily="18" charset="0"/>
                <a:cs typeface="Big Caslon Medium" panose="02000603090000020003" pitchFamily="2" charset="-79"/>
              </a:rPr>
              <a:t>Ways to </a:t>
            </a:r>
            <a:r>
              <a:rPr lang="en-GB" sz="2000" dirty="0">
                <a:latin typeface="Book Antiqua" panose="02040602050305030304" pitchFamily="18" charset="0"/>
                <a:cs typeface="Big Caslon Medium" panose="02000603090000020003" pitchFamily="2" charset="-79"/>
              </a:rPr>
              <a:t>acquire</a:t>
            </a:r>
            <a:r>
              <a:rPr lang="it-IT" sz="2000" dirty="0">
                <a:latin typeface="Book Antiqua" panose="02040602050305030304" pitchFamily="18" charset="0"/>
                <a:cs typeface="Big Caslon Medium" panose="02000603090000020003" pitchFamily="2" charset="-79"/>
              </a:rPr>
              <a:t> a new player: a </a:t>
            </a:r>
            <a:r>
              <a:rPr lang="it-IT" sz="2000" dirty="0" err="1">
                <a:latin typeface="Book Antiqua" panose="02040602050305030304" pitchFamily="18" charset="0"/>
                <a:cs typeface="Big Caslon Medium" panose="02000603090000020003" pitchFamily="2" charset="-79"/>
              </a:rPr>
              <a:t>Footballer’s</a:t>
            </a:r>
            <a:r>
              <a:rPr lang="it-IT" sz="2000" dirty="0">
                <a:latin typeface="Book Antiqua" panose="02040602050305030304" pitchFamily="18" charset="0"/>
                <a:cs typeface="Big Caslon Medium" panose="02000603090000020003" pitchFamily="2" charset="-79"/>
              </a:rPr>
              <a:t> </a:t>
            </a:r>
            <a:r>
              <a:rPr lang="it-IT" sz="2000" dirty="0" err="1">
                <a:latin typeface="Book Antiqua" panose="02040602050305030304" pitchFamily="18" charset="0"/>
                <a:cs typeface="Big Caslon Medium" panose="02000603090000020003" pitchFamily="2" charset="-79"/>
              </a:rPr>
              <a:t>journey</a:t>
            </a:r>
            <a:endParaRPr lang="it-IT" sz="2000" dirty="0">
              <a:latin typeface="Book Antiqua" panose="02040602050305030304" pitchFamily="18" charset="0"/>
              <a:cs typeface="Big Caslon Medium" panose="02000603090000020003" pitchFamily="2" charset="-79"/>
            </a:endParaRPr>
          </a:p>
        </p:txBody>
      </p:sp>
      <p:cxnSp>
        <p:nvCxnSpPr>
          <p:cNvPr id="6" name="Connettore 1 5">
            <a:extLst>
              <a:ext uri="{FF2B5EF4-FFF2-40B4-BE49-F238E27FC236}">
                <a16:creationId xmlns:a16="http://schemas.microsoft.com/office/drawing/2014/main" id="{0C965DD6-188A-D57C-5C6D-C540B9F302DB}"/>
              </a:ext>
            </a:extLst>
          </p:cNvPr>
          <p:cNvCxnSpPr/>
          <p:nvPr/>
        </p:nvCxnSpPr>
        <p:spPr>
          <a:xfrm>
            <a:off x="0" y="1610779"/>
            <a:ext cx="6923314" cy="0"/>
          </a:xfrm>
          <a:prstGeom prst="line">
            <a:avLst/>
          </a:prstGeom>
        </p:spPr>
        <p:style>
          <a:lnRef idx="2">
            <a:schemeClr val="dk1"/>
          </a:lnRef>
          <a:fillRef idx="0">
            <a:schemeClr val="dk1"/>
          </a:fillRef>
          <a:effectRef idx="1">
            <a:schemeClr val="dk1"/>
          </a:effectRef>
          <a:fontRef idx="minor">
            <a:schemeClr val="tx1"/>
          </a:fontRef>
        </p:style>
      </p:cxnSp>
      <p:sp>
        <p:nvSpPr>
          <p:cNvPr id="9" name="Titolo 1">
            <a:extLst>
              <a:ext uri="{FF2B5EF4-FFF2-40B4-BE49-F238E27FC236}">
                <a16:creationId xmlns:a16="http://schemas.microsoft.com/office/drawing/2014/main" id="{F7D00B88-E9AD-7C69-5415-09E66353D37F}"/>
              </a:ext>
            </a:extLst>
          </p:cNvPr>
          <p:cNvSpPr txBox="1">
            <a:spLocks/>
          </p:cNvSpPr>
          <p:nvPr/>
        </p:nvSpPr>
        <p:spPr>
          <a:xfrm>
            <a:off x="383894" y="236668"/>
            <a:ext cx="9976339" cy="808892"/>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it-IT" sz="4000" dirty="0">
                <a:latin typeface="Book Antiqua" panose="02040602050305030304" pitchFamily="18" charset="0"/>
                <a:cs typeface="Big Caslon Medium" panose="02000603090000020003" pitchFamily="2" charset="-79"/>
              </a:rPr>
              <a:t>The Football Business</a:t>
            </a:r>
          </a:p>
        </p:txBody>
      </p:sp>
      <p:pic>
        <p:nvPicPr>
          <p:cNvPr id="7" name="Immagine 6" descr="Immagine che contiene testo, schermata, diagramma, Parallelo&#10;&#10;Descrizione generata automaticamente">
            <a:extLst>
              <a:ext uri="{FF2B5EF4-FFF2-40B4-BE49-F238E27FC236}">
                <a16:creationId xmlns:a16="http://schemas.microsoft.com/office/drawing/2014/main" id="{F31D9E3C-C1CD-B45C-E5C2-0EFFF77E8230}"/>
              </a:ext>
            </a:extLst>
          </p:cNvPr>
          <p:cNvPicPr>
            <a:picLocks noChangeAspect="1"/>
          </p:cNvPicPr>
          <p:nvPr/>
        </p:nvPicPr>
        <p:blipFill>
          <a:blip r:embed="rId2"/>
          <a:stretch>
            <a:fillRect/>
          </a:stretch>
        </p:blipFill>
        <p:spPr>
          <a:xfrm>
            <a:off x="1981745" y="2011511"/>
            <a:ext cx="8228511" cy="4607966"/>
          </a:xfrm>
          <a:prstGeom prst="rect">
            <a:avLst/>
          </a:prstGeom>
        </p:spPr>
      </p:pic>
    </p:spTree>
    <p:extLst>
      <p:ext uri="{BB962C8B-B14F-4D97-AF65-F5344CB8AC3E}">
        <p14:creationId xmlns:p14="http://schemas.microsoft.com/office/powerpoint/2010/main" val="386182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5387</TotalTime>
  <Words>1661</Words>
  <Application>Microsoft Macintosh PowerPoint</Application>
  <PresentationFormat>Widescreen</PresentationFormat>
  <Paragraphs>289</Paragraphs>
  <Slides>26</Slides>
  <Notes>18</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26</vt:i4>
      </vt:variant>
    </vt:vector>
  </HeadingPairs>
  <TitlesOfParts>
    <vt:vector size="32" baseType="lpstr">
      <vt:lpstr>Aptos</vt:lpstr>
      <vt:lpstr>Aptos Display</vt:lpstr>
      <vt:lpstr>Arial</vt:lpstr>
      <vt:lpstr>Book Antiqua</vt:lpstr>
      <vt:lpstr>Cambria Math</vt:lpstr>
      <vt:lpstr>Tema di Office</vt:lpstr>
      <vt:lpstr>Industrial Economics Project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Industrial Economics Project </dc:title>
  <dc:creator>Emanuele Sebastianelli</dc:creator>
  <cp:lastModifiedBy>Emanuele Sebastianelli</cp:lastModifiedBy>
  <cp:revision>22</cp:revision>
  <cp:lastPrinted>2024-05-02T09:59:21Z</cp:lastPrinted>
  <dcterms:created xsi:type="dcterms:W3CDTF">2024-04-25T11:01:25Z</dcterms:created>
  <dcterms:modified xsi:type="dcterms:W3CDTF">2024-05-02T10:03:04Z</dcterms:modified>
</cp:coreProperties>
</file>